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256" r:id="rId3"/>
    <p:sldId id="288" r:id="rId4"/>
    <p:sldId id="272" r:id="rId5"/>
    <p:sldId id="258" r:id="rId6"/>
    <p:sldId id="257" r:id="rId7"/>
    <p:sldId id="271" r:id="rId8"/>
    <p:sldId id="276" r:id="rId9"/>
    <p:sldId id="290" r:id="rId10"/>
    <p:sldId id="264" r:id="rId11"/>
    <p:sldId id="289" r:id="rId12"/>
    <p:sldId id="279" r:id="rId13"/>
    <p:sldId id="282" r:id="rId14"/>
    <p:sldId id="277" r:id="rId15"/>
    <p:sldId id="278" r:id="rId16"/>
    <p:sldId id="266" r:id="rId17"/>
    <p:sldId id="284" r:id="rId18"/>
    <p:sldId id="285" r:id="rId19"/>
    <p:sldId id="286" r:id="rId20"/>
    <p:sldId id="267" r:id="rId21"/>
    <p:sldId id="291" r:id="rId22"/>
    <p:sldId id="270" r:id="rId23"/>
  </p:sldIdLst>
  <p:sldSz cx="9601200" cy="12801600" type="A3"/>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E3E8"/>
    <a:srgbClr val="B3D2DB"/>
    <a:srgbClr val="448192"/>
    <a:srgbClr val="356673"/>
    <a:srgbClr val="A1C8D3"/>
    <a:srgbClr val="2D5661"/>
    <a:srgbClr val="437F8F"/>
    <a:srgbClr val="176A7B"/>
    <a:srgbClr val="FCFEF8"/>
    <a:srgbClr val="B9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2" autoAdjust="0"/>
    <p:restoredTop sz="94660"/>
  </p:normalViewPr>
  <p:slideViewPr>
    <p:cSldViewPr snapToGrid="0">
      <p:cViewPr>
        <p:scale>
          <a:sx n="50" d="100"/>
          <a:sy n="50" d="100"/>
        </p:scale>
        <p:origin x="2208"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15.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0.wdp"/><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2.wdp"/><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3.wdp"/><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3.wdp"/><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3.wdp"/><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3.wdp"/><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1" Type="http://schemas.openxmlformats.org/officeDocument/2006/relationships/slideLayout" Target="../slideLayouts/slideLayout1.xml"/><Relationship Id="rId10" Type="http://schemas.openxmlformats.org/officeDocument/2006/relationships/tags" Target="../tags/tag10.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microsoft.com/office/2007/relationships/hdphoto" Target="../media/image3.wdp"/><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srcRect l="670" r="5223"/>
          <a:stretch>
            <a:fillRect/>
          </a:stretch>
        </p:blipFill>
        <p:spPr>
          <a:xfrm>
            <a:off x="-1" y="7393259"/>
            <a:ext cx="9601201" cy="5408341"/>
          </a:xfrm>
          <a:prstGeom prst="rect">
            <a:avLst/>
          </a:prstGeom>
        </p:spPr>
      </p:pic>
      <p:sp>
        <p:nvSpPr>
          <p:cNvPr id="5" name="矩形 4"/>
          <p:cNvSpPr/>
          <p:nvPr/>
        </p:nvSpPr>
        <p:spPr>
          <a:xfrm>
            <a:off x="-2" y="7393258"/>
            <a:ext cx="9601200" cy="5408341"/>
          </a:xfrm>
          <a:prstGeom prst="rect">
            <a:avLst/>
          </a:prstGeom>
          <a:gradFill>
            <a:gsLst>
              <a:gs pos="0">
                <a:schemeClr val="accent5">
                  <a:lumMod val="20000"/>
                  <a:lumOff val="80000"/>
                </a:schemeClr>
              </a:gs>
              <a:gs pos="100000">
                <a:schemeClr val="bg1">
                  <a:alpha val="4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accent5">
                  <a:lumMod val="50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0" y="3412272"/>
            <a:ext cx="9601200" cy="3980987"/>
          </a:xfrm>
          <a:prstGeom prst="rect">
            <a:avLst/>
          </a:prstGeom>
          <a:gradFill>
            <a:gsLst>
              <a:gs pos="0">
                <a:schemeClr val="accent5">
                  <a:lumMod val="20000"/>
                  <a:lumOff val="80000"/>
                  <a:alpha val="40000"/>
                </a:schemeClr>
              </a:gs>
              <a:gs pos="100000">
                <a:schemeClr val="accent5">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b="1">
              <a:solidFill>
                <a:schemeClr val="accent5">
                  <a:lumMod val="50000"/>
                </a:schemeClr>
              </a:solidFill>
              <a:latin typeface="隶书" panose="02010509060101010101" pitchFamily="49" charset="-122"/>
              <a:ea typeface="隶书" panose="02010509060101010101" pitchFamily="49" charset="-122"/>
            </a:endParaRPr>
          </a:p>
        </p:txBody>
      </p:sp>
      <p:sp>
        <p:nvSpPr>
          <p:cNvPr id="6" name="矩形 5"/>
          <p:cNvSpPr/>
          <p:nvPr/>
        </p:nvSpPr>
        <p:spPr>
          <a:xfrm>
            <a:off x="0" y="12407900"/>
            <a:ext cx="9601200" cy="393700"/>
          </a:xfrm>
          <a:prstGeom prst="rect">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微软雅黑" panose="020B0503020204020204" pitchFamily="34" charset="-122"/>
                <a:ea typeface="微软雅黑" panose="020B0503020204020204" pitchFamily="34" charset="-122"/>
              </a:rPr>
              <a:t>备注：本草案公示为征求意见稿，最终成果以审批为准</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8" name="矩形 7"/>
          <p:cNvSpPr/>
          <p:nvPr/>
        </p:nvSpPr>
        <p:spPr>
          <a:xfrm>
            <a:off x="0" y="9445"/>
            <a:ext cx="9601200" cy="3412273"/>
          </a:xfrm>
          <a:prstGeom prst="rect">
            <a:avLst/>
          </a:prstGeom>
          <a:solidFill>
            <a:schemeClr val="accent5">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accent5">
                  <a:lumMod val="50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0" y="6264042"/>
            <a:ext cx="9601200" cy="535258"/>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微软雅黑" panose="020B0503020204020204" pitchFamily="34" charset="-122"/>
                <a:ea typeface="微软雅黑" panose="020B0503020204020204" pitchFamily="34" charset="-122"/>
              </a:rPr>
              <a:t>【</a:t>
            </a:r>
            <a:r>
              <a:rPr lang="zh-CN" altLang="en-US" b="1">
                <a:solidFill>
                  <a:schemeClr val="tx1"/>
                </a:solidFill>
                <a:latin typeface="微软雅黑" panose="020B0503020204020204" pitchFamily="34" charset="-122"/>
                <a:ea typeface="微软雅黑" panose="020B0503020204020204" pitchFamily="34" charset="-122"/>
              </a:rPr>
              <a:t>征求意见稿</a:t>
            </a:r>
            <a:r>
              <a:rPr lang="en-US" altLang="zh-CN" b="1">
                <a:solidFill>
                  <a:schemeClr val="tx1"/>
                </a:solidFill>
                <a:latin typeface="微软雅黑" panose="020B0503020204020204" pitchFamily="34" charset="-122"/>
                <a:ea typeface="微软雅黑" panose="020B0503020204020204" pitchFamily="34" charset="-122"/>
              </a:rPr>
              <a:t>】</a:t>
            </a: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10" name="矩形 9"/>
          <p:cNvSpPr/>
          <p:nvPr/>
        </p:nvSpPr>
        <p:spPr>
          <a:xfrm>
            <a:off x="0" y="4002977"/>
            <a:ext cx="9601200" cy="2261220"/>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2D5661"/>
                </a:solidFill>
                <a:latin typeface="隶书" panose="02010509060101010101" pitchFamily="49" charset="-122"/>
                <a:ea typeface="隶书" panose="02010509060101010101" pitchFamily="49" charset="-122"/>
              </a:rPr>
              <a:t>淮北市朔里镇国土空间总体规划</a:t>
            </a:r>
            <a:endParaRPr lang="en-US" altLang="zh-CN" sz="4400" b="1">
              <a:solidFill>
                <a:srgbClr val="2D5661"/>
              </a:solidFill>
              <a:latin typeface="隶书" panose="02010509060101010101" pitchFamily="49" charset="-122"/>
              <a:ea typeface="隶书" panose="02010509060101010101" pitchFamily="49" charset="-122"/>
            </a:endParaRPr>
          </a:p>
          <a:p>
            <a:pPr algn="ctr"/>
            <a:r>
              <a:rPr lang="zh-CN" altLang="en-US" sz="4000" b="1">
                <a:solidFill>
                  <a:srgbClr val="2D5661"/>
                </a:solidFill>
                <a:latin typeface="隶书" panose="02010509060101010101" pitchFamily="49" charset="-122"/>
                <a:ea typeface="隶书" panose="02010509060101010101" pitchFamily="49" charset="-122"/>
              </a:rPr>
              <a:t>（</a:t>
            </a:r>
            <a:r>
              <a:rPr lang="en-US" altLang="zh-CN" sz="4000" b="1">
                <a:solidFill>
                  <a:srgbClr val="2D5661"/>
                </a:solidFill>
                <a:latin typeface="隶书" panose="02010509060101010101" pitchFamily="49" charset="-122"/>
                <a:ea typeface="隶书" panose="02010509060101010101" pitchFamily="49" charset="-122"/>
              </a:rPr>
              <a:t>2021-2035</a:t>
            </a:r>
            <a:r>
              <a:rPr lang="zh-CN" altLang="en-US" sz="4000" b="1">
                <a:solidFill>
                  <a:srgbClr val="2D5661"/>
                </a:solidFill>
                <a:latin typeface="隶书" panose="02010509060101010101" pitchFamily="49" charset="-122"/>
                <a:ea typeface="隶书" panose="02010509060101010101" pitchFamily="49" charset="-122"/>
              </a:rPr>
              <a:t>年）</a:t>
            </a:r>
            <a:endParaRPr lang="zh-CN" altLang="en-US" sz="4000" b="1">
              <a:solidFill>
                <a:srgbClr val="2D5661"/>
              </a:solidFill>
              <a:latin typeface="隶书" panose="02010509060101010101" pitchFamily="49" charset="-122"/>
              <a:ea typeface="隶书" panose="020105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98917" y="4667877"/>
            <a:ext cx="7803359" cy="7838883"/>
          </a:xfrm>
          <a:prstGeom prst="rect">
            <a:avLst/>
          </a:prstGeom>
        </p:spPr>
      </p:pic>
      <p:grpSp>
        <p:nvGrpSpPr>
          <p:cNvPr id="5" name="组合 4"/>
          <p:cNvGrpSpPr/>
          <p:nvPr/>
        </p:nvGrpSpPr>
        <p:grpSpPr>
          <a:xfrm>
            <a:off x="209550" y="848758"/>
            <a:ext cx="736600" cy="487691"/>
            <a:chOff x="1282700" y="1663700"/>
            <a:chExt cx="876300" cy="647700"/>
          </a:xfrm>
          <a:solidFill>
            <a:srgbClr val="2D5661"/>
          </a:solidFill>
        </p:grpSpPr>
        <p:sp>
          <p:nvSpPr>
            <p:cNvPr id="10"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3" name="文本框 12"/>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02 </a:t>
            </a:r>
            <a:r>
              <a:rPr lang="zh-CN" altLang="en-US" sz="3600" b="1">
                <a:solidFill>
                  <a:srgbClr val="2D5661"/>
                </a:solidFill>
                <a:latin typeface="微软雅黑" panose="020B0503020204020204" pitchFamily="34" charset="-122"/>
                <a:ea typeface="微软雅黑" panose="020B0503020204020204" pitchFamily="34" charset="-122"/>
              </a:rPr>
              <a:t>全域统筹，优化空间格局</a:t>
            </a:r>
            <a:endParaRPr lang="zh-CN" altLang="en-US" sz="3600" b="1">
              <a:solidFill>
                <a:srgbClr val="2D5661"/>
              </a:solidFill>
              <a:latin typeface="微软雅黑" panose="020B0503020204020204" pitchFamily="34" charset="-122"/>
              <a:ea typeface="微软雅黑" panose="020B0503020204020204" pitchFamily="34" charset="-122"/>
            </a:endParaRPr>
          </a:p>
        </p:txBody>
      </p:sp>
      <p:sp>
        <p:nvSpPr>
          <p:cNvPr id="78" name="文本框 77"/>
          <p:cNvSpPr txBox="1"/>
          <p:nvPr/>
        </p:nvSpPr>
        <p:spPr>
          <a:xfrm>
            <a:off x="209548" y="1495089"/>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2.3 </a:t>
            </a:r>
            <a:r>
              <a:rPr lang="zh-CN" altLang="en-US" sz="2400" b="1">
                <a:solidFill>
                  <a:srgbClr val="2D5661"/>
                </a:solidFill>
                <a:latin typeface="微软雅黑" panose="020B0503020204020204" pitchFamily="34" charset="-122"/>
                <a:ea typeface="微软雅黑" panose="020B0503020204020204" pitchFamily="34" charset="-122"/>
              </a:rPr>
              <a:t>划定国土空间规划分区</a:t>
            </a:r>
            <a:endParaRPr lang="zh-CN" altLang="en-US" sz="2400" b="1">
              <a:solidFill>
                <a:srgbClr val="2D5661"/>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0" y="0"/>
            <a:ext cx="9601200" cy="646330"/>
            <a:chOff x="0" y="0"/>
            <a:chExt cx="9601200" cy="487690"/>
          </a:xfrm>
        </p:grpSpPr>
        <p:sp>
          <p:nvSpPr>
            <p:cNvPr id="26" name="矩形 25"/>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文本框 26"/>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sp>
        <p:nvSpPr>
          <p:cNvPr id="29" name="矩形 28"/>
          <p:cNvSpPr/>
          <p:nvPr/>
        </p:nvSpPr>
        <p:spPr>
          <a:xfrm>
            <a:off x="300816" y="6919849"/>
            <a:ext cx="492443" cy="2913618"/>
          </a:xfrm>
          <a:prstGeom prst="rect">
            <a:avLst/>
          </a:prstGeom>
        </p:spPr>
        <p:txBody>
          <a:bodyPr vert="eaVert" wrap="none">
            <a:spAutoFit/>
          </a:bodyPr>
          <a:lstStyle/>
          <a:p>
            <a:r>
              <a:rPr lang="zh-CN" altLang="en-US" sz="2000" b="1">
                <a:latin typeface="微软雅黑" panose="020B0503020204020204" pitchFamily="34" charset="-122"/>
                <a:ea typeface="微软雅黑" panose="020B0503020204020204" pitchFamily="34" charset="-122"/>
              </a:rPr>
              <a:t>镇域国土空间规划分区图</a:t>
            </a:r>
            <a:endParaRPr lang="zh-CN" altLang="en-US" sz="2000" b="1">
              <a:latin typeface="微软雅黑" panose="020B0503020204020204" pitchFamily="34" charset="-122"/>
              <a:ea typeface="微软雅黑" panose="020B0503020204020204" pitchFamily="34" charset="-122"/>
            </a:endParaRPr>
          </a:p>
        </p:txBody>
      </p:sp>
      <p:sp>
        <p:nvSpPr>
          <p:cNvPr id="30" name="文本框 29"/>
          <p:cNvSpPr txBox="1"/>
          <p:nvPr/>
        </p:nvSpPr>
        <p:spPr>
          <a:xfrm>
            <a:off x="186532" y="1956754"/>
            <a:ext cx="9205116" cy="1892826"/>
          </a:xfrm>
          <a:prstGeom prst="rect">
            <a:avLst/>
          </a:prstGeom>
          <a:noFill/>
        </p:spPr>
        <p:txBody>
          <a:bodyPr wrap="square">
            <a:spAutoFit/>
          </a:bodyPr>
          <a:lstStyle/>
          <a:p>
            <a:pPr algn="ctr">
              <a:lnSpc>
                <a:spcPct val="150000"/>
              </a:lnSpc>
            </a:pPr>
            <a:r>
              <a:rPr lang="zh-CN" altLang="en-US" sz="2400" b="1">
                <a:latin typeface="微软雅黑" panose="020B0503020204020204" pitchFamily="34" charset="-122"/>
                <a:ea typeface="微软雅黑" panose="020B0503020204020204" pitchFamily="34" charset="-122"/>
                <a:cs typeface="+mn-ea"/>
                <a:sym typeface="+mn-lt"/>
              </a:rPr>
              <a:t>划定国土空间规划分区，统筹协调三生空间</a:t>
            </a:r>
            <a:endParaRPr lang="en-US" altLang="zh-CN">
              <a:latin typeface="微软雅黑" panose="020B0503020204020204" pitchFamily="34" charset="-122"/>
              <a:ea typeface="微软雅黑" panose="020B0503020204020204" pitchFamily="34" charset="-122"/>
              <a:cs typeface="+mn-ea"/>
              <a:sym typeface="+mn-lt"/>
            </a:endParaRPr>
          </a:p>
          <a:p>
            <a:pPr indent="457200" algn="just">
              <a:lnSpc>
                <a:spcPct val="150000"/>
              </a:lnSpc>
            </a:pPr>
            <a:endParaRPr lang="en-US" altLang="zh-CN">
              <a:latin typeface="微软雅黑" panose="020B0503020204020204" pitchFamily="34" charset="-122"/>
              <a:ea typeface="微软雅黑" panose="020B0503020204020204" pitchFamily="34" charset="-122"/>
              <a:cs typeface="+mn-ea"/>
              <a:sym typeface="+mn-lt"/>
            </a:endParaRPr>
          </a:p>
          <a:p>
            <a:pPr indent="457200" algn="just">
              <a:lnSpc>
                <a:spcPct val="150000"/>
              </a:lnSpc>
            </a:pPr>
            <a:r>
              <a:rPr lang="zh-CN" altLang="en-US">
                <a:latin typeface="微软雅黑" panose="020B0503020204020204" pitchFamily="34" charset="-122"/>
                <a:ea typeface="微软雅黑" panose="020B0503020204020204" pitchFamily="34" charset="-122"/>
                <a:cs typeface="+mn-ea"/>
                <a:sym typeface="+mn-lt"/>
              </a:rPr>
              <a:t>镇域共划定五类一级规划分区，包括：</a:t>
            </a:r>
            <a:endParaRPr lang="en-US" altLang="zh-CN">
              <a:latin typeface="微软雅黑" panose="020B0503020204020204" pitchFamily="34" charset="-122"/>
              <a:ea typeface="微软雅黑" panose="020B0503020204020204" pitchFamily="34" charset="-122"/>
              <a:cs typeface="+mn-ea"/>
              <a:sym typeface="+mn-lt"/>
            </a:endParaRPr>
          </a:p>
          <a:p>
            <a:pPr indent="457200" algn="just">
              <a:lnSpc>
                <a:spcPct val="150000"/>
              </a:lnSpc>
            </a:pPr>
            <a:r>
              <a:rPr lang="zh-CN" altLang="en-US" b="1">
                <a:latin typeface="微软雅黑" panose="020B0503020204020204" pitchFamily="34" charset="-122"/>
                <a:ea typeface="微软雅黑" panose="020B0503020204020204" pitchFamily="34" charset="-122"/>
                <a:cs typeface="+mn-ea"/>
                <a:sym typeface="+mn-lt"/>
              </a:rPr>
              <a:t>农田保护区、生态控制区、城镇发展区、乡村发展区、矿产能源发展区</a:t>
            </a:r>
            <a:r>
              <a:rPr lang="zh-CN" altLang="en-US">
                <a:latin typeface="微软雅黑" panose="020B0503020204020204" pitchFamily="34" charset="-122"/>
                <a:ea typeface="微软雅黑" panose="020B0503020204020204" pitchFamily="34" charset="-122"/>
                <a:cs typeface="+mn-ea"/>
                <a:sym typeface="+mn-lt"/>
              </a:rPr>
              <a:t>。</a:t>
            </a:r>
            <a:endParaRPr lang="en-US" altLang="zh-CN">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文本框 224"/>
          <p:cNvSpPr txBox="1"/>
          <p:nvPr/>
        </p:nvSpPr>
        <p:spPr>
          <a:xfrm>
            <a:off x="209548" y="1495089"/>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2.4 </a:t>
            </a:r>
            <a:r>
              <a:rPr lang="zh-CN" altLang="en-US" sz="2400" b="1">
                <a:solidFill>
                  <a:srgbClr val="2D5661"/>
                </a:solidFill>
                <a:latin typeface="微软雅黑" panose="020B0503020204020204" pitchFamily="34" charset="-122"/>
                <a:ea typeface="微软雅黑" panose="020B0503020204020204" pitchFamily="34" charset="-122"/>
              </a:rPr>
              <a:t>构建绿色高效的农业空间</a:t>
            </a:r>
            <a:endParaRPr lang="zh-CN" altLang="en-US" sz="2400" b="1">
              <a:solidFill>
                <a:srgbClr val="2D5661"/>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rotWithShape="1">
          <a:blip r:embed="rId1">
            <a:extLst>
              <a:ext uri="{BEBA8EAE-BF5A-486C-A8C5-ECC9F3942E4B}">
                <a14:imgProps xmlns:a14="http://schemas.microsoft.com/office/drawing/2010/main">
                  <a14:imgLayer r:embed="rId2">
                    <a14:imgEffect>
                      <a14:artisticPaintBrush/>
                    </a14:imgEffect>
                  </a14:imgLayer>
                </a14:imgProps>
              </a:ext>
              <a:ext uri="{28A0092B-C50C-407E-A947-70E740481C1C}">
                <a14:useLocalDpi xmlns:a14="http://schemas.microsoft.com/office/drawing/2010/main" val="0"/>
              </a:ext>
            </a:extLst>
          </a:blip>
          <a:srcRect b="40473"/>
          <a:stretch>
            <a:fillRect/>
          </a:stretch>
        </p:blipFill>
        <p:spPr>
          <a:xfrm>
            <a:off x="0" y="8516523"/>
            <a:ext cx="9601200" cy="4285077"/>
          </a:xfrm>
          <a:prstGeom prst="rect">
            <a:avLst/>
          </a:prstGeom>
        </p:spPr>
      </p:pic>
      <p:sp>
        <p:nvSpPr>
          <p:cNvPr id="17" name="矩形 16"/>
          <p:cNvSpPr/>
          <p:nvPr/>
        </p:nvSpPr>
        <p:spPr>
          <a:xfrm>
            <a:off x="2" y="8516523"/>
            <a:ext cx="9601198" cy="4285077"/>
          </a:xfrm>
          <a:prstGeom prst="rect">
            <a:avLst/>
          </a:prstGeom>
          <a:gradFill>
            <a:gsLst>
              <a:gs pos="85000">
                <a:srgbClr val="EBF3FA">
                  <a:alpha val="70000"/>
                </a:srgbClr>
              </a:gs>
              <a:gs pos="0">
                <a:schemeClr val="bg1"/>
              </a:gs>
              <a:gs pos="100000">
                <a:schemeClr val="accent5">
                  <a:lumMod val="20000"/>
                  <a:lumOff val="80000"/>
                  <a:alpha val="7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209549" y="2036073"/>
            <a:ext cx="9182098" cy="539859"/>
          </a:xfrm>
          <a:prstGeom prst="roundRect">
            <a:avLst>
              <a:gd name="adj" fmla="val 9535"/>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合理开发耕地后备资源</a:t>
            </a:r>
            <a:endPar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20" name="矩形: 圆角 19"/>
          <p:cNvSpPr/>
          <p:nvPr/>
        </p:nvSpPr>
        <p:spPr>
          <a:xfrm>
            <a:off x="209548" y="2655251"/>
            <a:ext cx="9182098" cy="1519976"/>
          </a:xfrm>
          <a:prstGeom prst="roundRect">
            <a:avLst>
              <a:gd name="adj" fmla="val 5304"/>
            </a:avLst>
          </a:prstGeom>
          <a:solidFill>
            <a:schemeClr val="accent6">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摸排镇域范围内林地、园地、坑塘等农用地以及村庄建设用地、工矿废弃地等复垦潜力图斑，通过农用地整理、农村建设用地整治、土地复垦等方式，增加有效耕地面积，提高耕地质量，改善农业综合生产力。</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1" name="矩形: 圆角 20"/>
          <p:cNvSpPr/>
          <p:nvPr/>
        </p:nvSpPr>
        <p:spPr>
          <a:xfrm>
            <a:off x="209548" y="4254546"/>
            <a:ext cx="9182098" cy="539859"/>
          </a:xfrm>
          <a:prstGeom prst="roundRect">
            <a:avLst>
              <a:gd name="adj" fmla="val 9535"/>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积极实施全域土地综合整治</a:t>
            </a:r>
            <a:endPar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22" name="矩形: 圆角 21"/>
          <p:cNvSpPr/>
          <p:nvPr/>
        </p:nvSpPr>
        <p:spPr>
          <a:xfrm>
            <a:off x="209547" y="4873724"/>
            <a:ext cx="9182098" cy="883342"/>
          </a:xfrm>
          <a:prstGeom prst="roundRect">
            <a:avLst>
              <a:gd name="adj" fmla="val 5304"/>
            </a:avLst>
          </a:prstGeom>
          <a:solidFill>
            <a:schemeClr val="accent6">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以水、林、田、湖、草、村全要素为整治对象，开展农用地整治、建设用地整治、生态保护修复和公共空间治理，优化生产、生活、生态空间格局。</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3" name="矩形: 圆角 22"/>
          <p:cNvSpPr/>
          <p:nvPr/>
        </p:nvSpPr>
        <p:spPr>
          <a:xfrm>
            <a:off x="209547" y="5836385"/>
            <a:ext cx="9182098" cy="539859"/>
          </a:xfrm>
          <a:prstGeom prst="roundRect">
            <a:avLst>
              <a:gd name="adj" fmla="val 9535"/>
            </a:avLst>
          </a:prstGeom>
          <a:solidFill>
            <a:schemeClr val="accent6">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推进高标准农田建设</a:t>
            </a:r>
            <a:endPar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24" name="矩形: 圆角 23"/>
          <p:cNvSpPr/>
          <p:nvPr/>
        </p:nvSpPr>
        <p:spPr>
          <a:xfrm>
            <a:off x="209546" y="6455562"/>
            <a:ext cx="9182098" cy="1937849"/>
          </a:xfrm>
          <a:prstGeom prst="roundRect">
            <a:avLst>
              <a:gd name="adj" fmla="val 5304"/>
            </a:avLst>
          </a:prstGeom>
          <a:solidFill>
            <a:schemeClr val="accent6">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以“小田变大田”为改革方向，按照“宜耕则耕、宜村则村、宜水则水、宜林则林”原则，优化耕地布局，提升耕地质量。通过土地平整、土壤改良、完善灌排设施、优化路网林网布局等工程措施，完善农田配套基础设施，提升综合服务水平，以行政村为单位推进高标准农田建设及提质改造。</a:t>
            </a:r>
            <a:endParaRPr lang="zh-CN" altLang="en-US">
              <a:solidFill>
                <a:schemeClr val="tx1"/>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0" y="0"/>
            <a:ext cx="9601200" cy="646330"/>
            <a:chOff x="0" y="0"/>
            <a:chExt cx="9601200" cy="487690"/>
          </a:xfrm>
        </p:grpSpPr>
        <p:sp>
          <p:nvSpPr>
            <p:cNvPr id="25" name="矩形 24"/>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 name="文本框 25"/>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grpSp>
        <p:nvGrpSpPr>
          <p:cNvPr id="27" name="组合 26"/>
          <p:cNvGrpSpPr/>
          <p:nvPr/>
        </p:nvGrpSpPr>
        <p:grpSpPr>
          <a:xfrm>
            <a:off x="209550" y="848758"/>
            <a:ext cx="736600" cy="487691"/>
            <a:chOff x="1282700" y="1663700"/>
            <a:chExt cx="876300" cy="647700"/>
          </a:xfrm>
          <a:solidFill>
            <a:srgbClr val="2D5661"/>
          </a:solidFill>
        </p:grpSpPr>
        <p:sp>
          <p:nvSpPr>
            <p:cNvPr id="28"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0" name="文本框 29"/>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02 </a:t>
            </a:r>
            <a:r>
              <a:rPr lang="zh-CN" altLang="en-US" sz="3600" b="1">
                <a:solidFill>
                  <a:srgbClr val="2D5661"/>
                </a:solidFill>
                <a:latin typeface="微软雅黑" panose="020B0503020204020204" pitchFamily="34" charset="-122"/>
                <a:ea typeface="微软雅黑" panose="020B0503020204020204" pitchFamily="34" charset="-122"/>
              </a:rPr>
              <a:t>全域统筹，优化空间格局</a:t>
            </a:r>
            <a:endParaRPr lang="zh-CN" altLang="en-US" sz="3600" b="1">
              <a:solidFill>
                <a:srgbClr val="2D566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a:extLst>
              <a:ext uri="{BEBA8EAE-BF5A-486C-A8C5-ECC9F3942E4B}">
                <a14:imgProps xmlns:a14="http://schemas.microsoft.com/office/drawing/2010/main">
                  <a14:imgLayer r:embed="rId2">
                    <a14:imgEffect>
                      <a14:artisticPaintBrush/>
                    </a14:imgEffect>
                    <a14:imgEffect>
                      <a14:brightnessContrast bright="30000" contrast="-60000"/>
                    </a14:imgEffect>
                  </a14:imgLayer>
                </a14:imgProps>
              </a:ext>
              <a:ext uri="{28A0092B-C50C-407E-A947-70E740481C1C}">
                <a14:useLocalDpi xmlns:a14="http://schemas.microsoft.com/office/drawing/2010/main" val="0"/>
              </a:ext>
            </a:extLst>
          </a:blip>
          <a:srcRect b="10025"/>
          <a:stretch>
            <a:fillRect/>
          </a:stretch>
        </p:blipFill>
        <p:spPr>
          <a:xfrm>
            <a:off x="0" y="8513313"/>
            <a:ext cx="9601198" cy="4288287"/>
          </a:xfrm>
          <a:prstGeom prst="rect">
            <a:avLst/>
          </a:prstGeom>
        </p:spPr>
      </p:pic>
      <p:sp>
        <p:nvSpPr>
          <p:cNvPr id="15" name="矩形 14"/>
          <p:cNvSpPr/>
          <p:nvPr/>
        </p:nvSpPr>
        <p:spPr>
          <a:xfrm>
            <a:off x="2" y="8513314"/>
            <a:ext cx="9601198" cy="4288286"/>
          </a:xfrm>
          <a:prstGeom prst="rect">
            <a:avLst/>
          </a:prstGeom>
          <a:gradFill>
            <a:gsLst>
              <a:gs pos="85000">
                <a:srgbClr val="EBF3FA">
                  <a:alpha val="70000"/>
                </a:srgbClr>
              </a:gs>
              <a:gs pos="0">
                <a:schemeClr val="bg1"/>
              </a:gs>
              <a:gs pos="100000">
                <a:schemeClr val="accent5">
                  <a:lumMod val="20000"/>
                  <a:lumOff val="80000"/>
                  <a:alpha val="7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文本框 224"/>
          <p:cNvSpPr txBox="1"/>
          <p:nvPr/>
        </p:nvSpPr>
        <p:spPr>
          <a:xfrm>
            <a:off x="209548" y="1495089"/>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2.5 </a:t>
            </a:r>
            <a:r>
              <a:rPr lang="zh-CN" altLang="en-US" sz="2400" b="1">
                <a:solidFill>
                  <a:srgbClr val="2D5661"/>
                </a:solidFill>
                <a:latin typeface="微软雅黑" panose="020B0503020204020204" pitchFamily="34" charset="-122"/>
                <a:ea typeface="微软雅黑" panose="020B0503020204020204" pitchFamily="34" charset="-122"/>
              </a:rPr>
              <a:t>强化生态空间保护修复</a:t>
            </a:r>
            <a:endParaRPr lang="zh-CN" altLang="en-US" sz="2400" b="1">
              <a:solidFill>
                <a:srgbClr val="2D5661"/>
              </a:solidFill>
              <a:latin typeface="微软雅黑" panose="020B0503020204020204" pitchFamily="34" charset="-122"/>
              <a:ea typeface="微软雅黑" panose="020B0503020204020204" pitchFamily="34" charset="-122"/>
            </a:endParaRPr>
          </a:p>
        </p:txBody>
      </p:sp>
      <p:sp>
        <p:nvSpPr>
          <p:cNvPr id="18" name="矩形: 圆角 17"/>
          <p:cNvSpPr/>
          <p:nvPr/>
        </p:nvSpPr>
        <p:spPr>
          <a:xfrm>
            <a:off x="209549" y="2036073"/>
            <a:ext cx="9182098" cy="539859"/>
          </a:xfrm>
          <a:prstGeom prst="roundRect">
            <a:avLst>
              <a:gd name="adj" fmla="val 9535"/>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林地保护与利用</a:t>
            </a:r>
            <a:endPar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20" name="矩形: 圆角 19"/>
          <p:cNvSpPr/>
          <p:nvPr/>
        </p:nvSpPr>
        <p:spPr>
          <a:xfrm>
            <a:off x="209548" y="2655251"/>
            <a:ext cx="9182098" cy="1519976"/>
          </a:xfrm>
          <a:prstGeom prst="roundRect">
            <a:avLst>
              <a:gd name="adj" fmla="val 5304"/>
            </a:avLst>
          </a:prstGeom>
          <a:solidFill>
            <a:schemeClr val="accent5">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按照“宜林则林、宜灌则灌、宜草则草”原则，以朔西湖、矿山等林地集中区域为重要控制点，以主干交通线、河流水系景观防护林带和农田林网为骨架，形成林路、林水、林田、林园相依相通的林地布局。</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1" name="矩形: 圆角 20"/>
          <p:cNvSpPr/>
          <p:nvPr/>
        </p:nvSpPr>
        <p:spPr>
          <a:xfrm>
            <a:off x="209548" y="4254546"/>
            <a:ext cx="9182098" cy="539859"/>
          </a:xfrm>
          <a:prstGeom prst="roundRect">
            <a:avLst>
              <a:gd name="adj" fmla="val 9535"/>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水体环境保护与修复</a:t>
            </a:r>
            <a:endPar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22" name="矩形: 圆角 21"/>
          <p:cNvSpPr/>
          <p:nvPr/>
        </p:nvSpPr>
        <p:spPr>
          <a:xfrm>
            <a:off x="209547" y="4873724"/>
            <a:ext cx="9182098" cy="1817008"/>
          </a:xfrm>
          <a:prstGeom prst="roundRect">
            <a:avLst>
              <a:gd name="adj" fmla="val 5304"/>
            </a:avLst>
          </a:prstGeom>
          <a:solidFill>
            <a:schemeClr val="accent5">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强化主要河流水系的保护，严格落实“河长制”制度，严格岱河、龙河等水域岸线用途管制，合理安排河湖管理保护控制地带，坚持保护与防治相结合，加强水域岸线生态空间管控。通过“河道</a:t>
            </a:r>
            <a:r>
              <a:rPr lang="en-US" altLang="zh-CN">
                <a:solidFill>
                  <a:schemeClr val="tx1"/>
                </a:solidFill>
                <a:latin typeface="微软雅黑" panose="020B0503020204020204" pitchFamily="34" charset="-122"/>
                <a:ea typeface="微软雅黑" panose="020B0503020204020204" pitchFamily="34" charset="-122"/>
              </a:rPr>
              <a:t>+</a:t>
            </a:r>
            <a:r>
              <a:rPr lang="zh-CN" altLang="en-US">
                <a:solidFill>
                  <a:schemeClr val="tx1"/>
                </a:solidFill>
                <a:latin typeface="微软雅黑" panose="020B0503020204020204" pitchFamily="34" charset="-122"/>
                <a:ea typeface="微软雅黑" panose="020B0503020204020204" pitchFamily="34" charset="-122"/>
              </a:rPr>
              <a:t>沟渠</a:t>
            </a:r>
            <a:r>
              <a:rPr lang="en-US" altLang="zh-CN">
                <a:solidFill>
                  <a:schemeClr val="tx1"/>
                </a:solidFill>
                <a:latin typeface="微软雅黑" panose="020B0503020204020204" pitchFamily="34" charset="-122"/>
                <a:ea typeface="微软雅黑" panose="020B0503020204020204" pitchFamily="34" charset="-122"/>
              </a:rPr>
              <a:t>+</a:t>
            </a:r>
            <a:r>
              <a:rPr lang="zh-CN" altLang="en-US">
                <a:solidFill>
                  <a:schemeClr val="tx1"/>
                </a:solidFill>
                <a:latin typeface="微软雅黑" panose="020B0503020204020204" pitchFamily="34" charset="-122"/>
                <a:ea typeface="微软雅黑" panose="020B0503020204020204" pitchFamily="34" charset="-122"/>
              </a:rPr>
              <a:t>坑塘”的生态保护衔接的方式，打造生态化沟渠水网，促进水系连通，推动农田面源污染治理，定期进行清淤，打造生态化沟渠岸线。</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 name="矩形: 圆角 1"/>
          <p:cNvSpPr/>
          <p:nvPr/>
        </p:nvSpPr>
        <p:spPr>
          <a:xfrm>
            <a:off x="209547" y="6770051"/>
            <a:ext cx="9182098" cy="539859"/>
          </a:xfrm>
          <a:prstGeom prst="roundRect">
            <a:avLst>
              <a:gd name="adj" fmla="val 9535"/>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矿产资源保护与利用</a:t>
            </a:r>
            <a:endPar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3" name="矩形: 圆角 2"/>
          <p:cNvSpPr/>
          <p:nvPr/>
        </p:nvSpPr>
        <p:spPr>
          <a:xfrm>
            <a:off x="209546" y="7389228"/>
            <a:ext cx="9182098" cy="1937849"/>
          </a:xfrm>
          <a:prstGeom prst="roundRect">
            <a:avLst>
              <a:gd name="adj" fmla="val 5304"/>
            </a:avLst>
          </a:prstGeom>
          <a:solidFill>
            <a:schemeClr val="accent5">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加强煤矿等矿产资源开发利用监管，合理开发利用矿产资源，优化资源配置，强化矿产资源节约与综合利用。因地制宜地进行环境恢复治理，按照“谁破坏、谁恢复、谁污染、谁治理”的原则，积极推进矿区整治、矿山复绿等工作，逐步恢复土地使用功能。</a:t>
            </a:r>
            <a:endParaRPr lang="zh-CN" altLang="en-US">
              <a:solidFill>
                <a:schemeClr val="tx1"/>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0" y="0"/>
            <a:ext cx="9601200" cy="646330"/>
            <a:chOff x="0" y="0"/>
            <a:chExt cx="9601200" cy="487690"/>
          </a:xfrm>
        </p:grpSpPr>
        <p:sp>
          <p:nvSpPr>
            <p:cNvPr id="23" name="矩形 22"/>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文本框 23"/>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grpSp>
        <p:nvGrpSpPr>
          <p:cNvPr id="25" name="组合 24"/>
          <p:cNvGrpSpPr/>
          <p:nvPr/>
        </p:nvGrpSpPr>
        <p:grpSpPr>
          <a:xfrm>
            <a:off x="209550" y="848758"/>
            <a:ext cx="736600" cy="487691"/>
            <a:chOff x="1282700" y="1663700"/>
            <a:chExt cx="876300" cy="647700"/>
          </a:xfrm>
          <a:solidFill>
            <a:srgbClr val="2D5661"/>
          </a:solidFill>
        </p:grpSpPr>
        <p:sp>
          <p:nvSpPr>
            <p:cNvPr id="26"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8" name="文本框 27"/>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02 </a:t>
            </a:r>
            <a:r>
              <a:rPr lang="zh-CN" altLang="en-US" sz="3600" b="1">
                <a:solidFill>
                  <a:srgbClr val="2D5661"/>
                </a:solidFill>
                <a:latin typeface="微软雅黑" panose="020B0503020204020204" pitchFamily="34" charset="-122"/>
                <a:ea typeface="微软雅黑" panose="020B0503020204020204" pitchFamily="34" charset="-122"/>
              </a:rPr>
              <a:t>全域统筹，优化空间格局</a:t>
            </a:r>
            <a:endParaRPr lang="zh-CN" altLang="en-US" sz="3600" b="1">
              <a:solidFill>
                <a:srgbClr val="2D566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98917" y="4689893"/>
            <a:ext cx="7803359" cy="7827023"/>
          </a:xfrm>
          <a:prstGeom prst="rect">
            <a:avLst/>
          </a:prstGeom>
        </p:spPr>
      </p:pic>
      <p:sp>
        <p:nvSpPr>
          <p:cNvPr id="203" name="文本框 202"/>
          <p:cNvSpPr txBox="1"/>
          <p:nvPr/>
        </p:nvSpPr>
        <p:spPr>
          <a:xfrm>
            <a:off x="209547" y="1956754"/>
            <a:ext cx="9182099" cy="1015663"/>
          </a:xfrm>
          <a:prstGeom prst="rect">
            <a:avLst/>
          </a:prstGeom>
          <a:noFill/>
        </p:spPr>
        <p:txBody>
          <a:bodyPr wrap="square" rtlCol="0">
            <a:spAutoFit/>
          </a:bodyPr>
          <a:lstStyle/>
          <a:p>
            <a:pPr indent="539750" algn="just">
              <a:lnSpc>
                <a:spcPct val="150000"/>
              </a:lnSpc>
            </a:pPr>
            <a:r>
              <a:rPr lang="zh-CN" altLang="en-US" sz="2000">
                <a:latin typeface="微软雅黑" panose="020B0503020204020204" pitchFamily="34" charset="-122"/>
                <a:ea typeface="微软雅黑" panose="020B0503020204020204" pitchFamily="34" charset="-122"/>
              </a:rPr>
              <a:t>根据镇域各行政村资源本底、区位交通条件、产业经济现状和未来发展重点，规划构建</a:t>
            </a:r>
            <a:r>
              <a:rPr lang="zh-CN" altLang="en-US" sz="2000" b="1">
                <a:solidFill>
                  <a:srgbClr val="C00000"/>
                </a:solidFill>
                <a:latin typeface="微软雅黑" panose="020B0503020204020204" pitchFamily="34" charset="-122"/>
                <a:ea typeface="微软雅黑" panose="020B0503020204020204" pitchFamily="34" charset="-122"/>
              </a:rPr>
              <a:t>“镇区</a:t>
            </a:r>
            <a:r>
              <a:rPr lang="en-US" altLang="zh-CN" sz="2000" b="1">
                <a:solidFill>
                  <a:srgbClr val="C00000"/>
                </a:solidFill>
                <a:latin typeface="微软雅黑" panose="020B0503020204020204" pitchFamily="34" charset="-122"/>
                <a:ea typeface="微软雅黑" panose="020B0503020204020204" pitchFamily="34" charset="-122"/>
              </a:rPr>
              <a:t>——</a:t>
            </a:r>
            <a:r>
              <a:rPr lang="zh-CN" altLang="en-US" sz="2000" b="1">
                <a:solidFill>
                  <a:srgbClr val="C00000"/>
                </a:solidFill>
                <a:latin typeface="微软雅黑" panose="020B0503020204020204" pitchFamily="34" charset="-122"/>
                <a:ea typeface="微软雅黑" panose="020B0503020204020204" pitchFamily="34" charset="-122"/>
              </a:rPr>
              <a:t>重点村</a:t>
            </a:r>
            <a:r>
              <a:rPr lang="en-US" altLang="zh-CN" sz="2000" b="1">
                <a:solidFill>
                  <a:srgbClr val="C00000"/>
                </a:solidFill>
                <a:latin typeface="微软雅黑" panose="020B0503020204020204" pitchFamily="34" charset="-122"/>
                <a:ea typeface="微软雅黑" panose="020B0503020204020204" pitchFamily="34" charset="-122"/>
              </a:rPr>
              <a:t>——</a:t>
            </a:r>
            <a:r>
              <a:rPr lang="zh-CN" altLang="en-US" sz="2000" b="1">
                <a:solidFill>
                  <a:srgbClr val="C00000"/>
                </a:solidFill>
                <a:latin typeface="微软雅黑" panose="020B0503020204020204" pitchFamily="34" charset="-122"/>
                <a:ea typeface="微软雅黑" panose="020B0503020204020204" pitchFamily="34" charset="-122"/>
              </a:rPr>
              <a:t>基层村” </a:t>
            </a:r>
            <a:r>
              <a:rPr lang="zh-CN" altLang="en-US" sz="2000">
                <a:latin typeface="微软雅黑" panose="020B0503020204020204" pitchFamily="34" charset="-122"/>
                <a:ea typeface="微软雅黑" panose="020B0503020204020204" pitchFamily="34" charset="-122"/>
              </a:rPr>
              <a:t>三级镇村体系格局。</a:t>
            </a:r>
            <a:endParaRPr lang="en-US" altLang="zh-CN" sz="2000">
              <a:latin typeface="微软雅黑" panose="020B0503020204020204" pitchFamily="34" charset="-122"/>
              <a:ea typeface="微软雅黑" panose="020B0503020204020204" pitchFamily="34" charset="-122"/>
            </a:endParaRPr>
          </a:p>
        </p:txBody>
      </p:sp>
      <p:sp>
        <p:nvSpPr>
          <p:cNvPr id="204" name="文本框 203"/>
          <p:cNvSpPr txBox="1"/>
          <p:nvPr/>
        </p:nvSpPr>
        <p:spPr>
          <a:xfrm>
            <a:off x="209548" y="1495089"/>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2.6 </a:t>
            </a:r>
            <a:r>
              <a:rPr lang="zh-CN" altLang="en-US" sz="2400" b="1">
                <a:solidFill>
                  <a:srgbClr val="2D5661"/>
                </a:solidFill>
                <a:latin typeface="微软雅黑" panose="020B0503020204020204" pitchFamily="34" charset="-122"/>
                <a:ea typeface="微软雅黑" panose="020B0503020204020204" pitchFamily="34" charset="-122"/>
              </a:rPr>
              <a:t>优化镇村体系格局</a:t>
            </a:r>
            <a:endParaRPr lang="zh-CN" altLang="en-US" sz="2400" b="1">
              <a:solidFill>
                <a:srgbClr val="2D5661"/>
              </a:solidFill>
              <a:latin typeface="微软雅黑" panose="020B0503020204020204" pitchFamily="34" charset="-122"/>
              <a:ea typeface="微软雅黑" panose="020B0503020204020204" pitchFamily="34" charset="-122"/>
            </a:endParaRPr>
          </a:p>
        </p:txBody>
      </p:sp>
      <p:grpSp>
        <p:nvGrpSpPr>
          <p:cNvPr id="99" name="组合 98"/>
          <p:cNvGrpSpPr/>
          <p:nvPr/>
        </p:nvGrpSpPr>
        <p:grpSpPr>
          <a:xfrm>
            <a:off x="0" y="0"/>
            <a:ext cx="9601200" cy="646330"/>
            <a:chOff x="0" y="0"/>
            <a:chExt cx="9601200" cy="487690"/>
          </a:xfrm>
        </p:grpSpPr>
        <p:sp>
          <p:nvSpPr>
            <p:cNvPr id="100" name="矩形 99"/>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1" name="文本框 100"/>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grpSp>
        <p:nvGrpSpPr>
          <p:cNvPr id="102" name="组合 101"/>
          <p:cNvGrpSpPr/>
          <p:nvPr/>
        </p:nvGrpSpPr>
        <p:grpSpPr>
          <a:xfrm>
            <a:off x="209550" y="848758"/>
            <a:ext cx="736600" cy="487691"/>
            <a:chOff x="1282700" y="1663700"/>
            <a:chExt cx="876300" cy="647700"/>
          </a:xfrm>
          <a:solidFill>
            <a:srgbClr val="2D5661"/>
          </a:solidFill>
        </p:grpSpPr>
        <p:sp>
          <p:nvSpPr>
            <p:cNvPr id="103"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05" name="文本框 104"/>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02 </a:t>
            </a:r>
            <a:r>
              <a:rPr lang="zh-CN" altLang="en-US" sz="3600" b="1">
                <a:solidFill>
                  <a:srgbClr val="2D5661"/>
                </a:solidFill>
                <a:latin typeface="微软雅黑" panose="020B0503020204020204" pitchFamily="34" charset="-122"/>
                <a:ea typeface="微软雅黑" panose="020B0503020204020204" pitchFamily="34" charset="-122"/>
              </a:rPr>
              <a:t>全域统筹，优化空间格局</a:t>
            </a:r>
            <a:endParaRPr lang="zh-CN" altLang="en-US" sz="3600" b="1">
              <a:solidFill>
                <a:srgbClr val="2D5661"/>
              </a:solidFill>
              <a:latin typeface="微软雅黑" panose="020B0503020204020204" pitchFamily="34" charset="-122"/>
              <a:ea typeface="微软雅黑" panose="020B0503020204020204" pitchFamily="34" charset="-122"/>
            </a:endParaRPr>
          </a:p>
        </p:txBody>
      </p:sp>
      <p:sp>
        <p:nvSpPr>
          <p:cNvPr id="108" name="矩形 107"/>
          <p:cNvSpPr/>
          <p:nvPr/>
        </p:nvSpPr>
        <p:spPr>
          <a:xfrm>
            <a:off x="300780" y="6919849"/>
            <a:ext cx="492443" cy="2913618"/>
          </a:xfrm>
          <a:prstGeom prst="rect">
            <a:avLst/>
          </a:prstGeom>
        </p:spPr>
        <p:txBody>
          <a:bodyPr vert="eaVert" wrap="none">
            <a:spAutoFit/>
          </a:bodyPr>
          <a:lstStyle/>
          <a:p>
            <a:r>
              <a:rPr lang="zh-CN" altLang="en-US" sz="2000" b="1">
                <a:latin typeface="微软雅黑" panose="020B0503020204020204" pitchFamily="34" charset="-122"/>
                <a:ea typeface="微软雅黑" panose="020B0503020204020204" pitchFamily="34" charset="-122"/>
              </a:rPr>
              <a:t>镇域镇村体系格局规划图</a:t>
            </a:r>
            <a:endParaRPr lang="zh-CN" altLang="en-US" sz="2000" b="1">
              <a:latin typeface="微软雅黑" panose="020B0503020204020204" pitchFamily="34" charset="-122"/>
              <a:ea typeface="微软雅黑" panose="020B0503020204020204" pitchFamily="34" charset="-122"/>
            </a:endParaRPr>
          </a:p>
        </p:txBody>
      </p:sp>
      <p:graphicFrame>
        <p:nvGraphicFramePr>
          <p:cNvPr id="109" name="表格 108"/>
          <p:cNvGraphicFramePr>
            <a:graphicFrameLocks noGrp="1"/>
          </p:cNvGraphicFramePr>
          <p:nvPr/>
        </p:nvGraphicFramePr>
        <p:xfrm>
          <a:off x="209548" y="3128453"/>
          <a:ext cx="9182098" cy="1396572"/>
        </p:xfrm>
        <a:graphic>
          <a:graphicData uri="http://schemas.openxmlformats.org/drawingml/2006/table">
            <a:tbl>
              <a:tblPr firstRow="1" bandRow="1">
                <a:tableStyleId>{1FECB4D8-DB02-4DC6-A0A2-4F2EBAE1DC90}</a:tableStyleId>
              </a:tblPr>
              <a:tblGrid>
                <a:gridCol w="1972288"/>
                <a:gridCol w="2585889"/>
                <a:gridCol w="4623921"/>
              </a:tblGrid>
              <a:tr h="349143">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分级</a:t>
                      </a:r>
                      <a:endParaRPr lang="zh-CN" alt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437F8F"/>
                    </a:solidFill>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数量</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437F8F"/>
                    </a:solidFill>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名称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437F8F"/>
                    </a:solidFill>
                  </a:tcPr>
                </a:tc>
              </a:tr>
              <a:tr h="349143">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镇区</a:t>
                      </a:r>
                      <a:endParaRPr lang="zh-CN" alt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2</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朔南社区、朔北社区</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r>
              <a:tr h="349143">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重点村</a:t>
                      </a:r>
                      <a:endParaRPr lang="zh-CN" alt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坡里村、段庄村、罗里村、葛塘村</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r>
              <a:tr h="349143">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基层村</a:t>
                      </a:r>
                      <a:endParaRPr lang="zh-CN" alt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4</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矬楼村、官庄村、沈集村、徐楼村</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98917" y="4680267"/>
            <a:ext cx="7817150" cy="7874460"/>
          </a:xfrm>
          <a:prstGeom prst="rect">
            <a:avLst/>
          </a:prstGeom>
        </p:spPr>
      </p:pic>
      <p:sp>
        <p:nvSpPr>
          <p:cNvPr id="224" name="文本框 223"/>
          <p:cNvSpPr txBox="1"/>
          <p:nvPr/>
        </p:nvSpPr>
        <p:spPr>
          <a:xfrm>
            <a:off x="209547" y="1956754"/>
            <a:ext cx="9182099" cy="961289"/>
          </a:xfrm>
          <a:prstGeom prst="rect">
            <a:avLst/>
          </a:prstGeom>
          <a:noFill/>
        </p:spPr>
        <p:txBody>
          <a:bodyPr wrap="square" rtlCol="0">
            <a:spAutoFit/>
          </a:bodyPr>
          <a:lstStyle/>
          <a:p>
            <a:pPr indent="539750" algn="just">
              <a:lnSpc>
                <a:spcPct val="150000"/>
              </a:lnSpc>
            </a:pPr>
            <a:r>
              <a:rPr lang="zh-CN" altLang="en-US" sz="2000">
                <a:latin typeface="微软雅黑" panose="020B0503020204020204" pitchFamily="34" charset="-122"/>
                <a:ea typeface="微软雅黑" panose="020B0503020204020204" pitchFamily="34" charset="-122"/>
              </a:rPr>
              <a:t>结合上位国土空间总体规划等相关规划，综合区域格局、现状基础、发展主导条件等要素，明确</a:t>
            </a:r>
            <a:r>
              <a:rPr lang="zh-CN" altLang="en-US" sz="2000" b="1">
                <a:solidFill>
                  <a:schemeClr val="accent5">
                    <a:lumMod val="75000"/>
                  </a:schemeClr>
                </a:solidFill>
                <a:latin typeface="微软雅黑" panose="020B0503020204020204" pitchFamily="34" charset="-122"/>
                <a:ea typeface="微软雅黑" panose="020B0503020204020204" pitchFamily="34" charset="-122"/>
              </a:rPr>
              <a:t>行政村村庄分类</a:t>
            </a:r>
            <a:r>
              <a:rPr lang="zh-CN" altLang="en-US" sz="2000">
                <a:latin typeface="微软雅黑" panose="020B0503020204020204" pitchFamily="34" charset="-122"/>
                <a:ea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endParaRPr>
          </a:p>
        </p:txBody>
      </p:sp>
      <p:sp>
        <p:nvSpPr>
          <p:cNvPr id="225" name="文本框 224"/>
          <p:cNvSpPr txBox="1"/>
          <p:nvPr/>
        </p:nvSpPr>
        <p:spPr>
          <a:xfrm>
            <a:off x="209548" y="1495089"/>
            <a:ext cx="9182099" cy="461665"/>
          </a:xfrm>
          <a:prstGeom prst="rect">
            <a:avLst/>
          </a:prstGeom>
          <a:noFill/>
        </p:spPr>
        <p:txBody>
          <a:bodyPr wrap="square" rtlCol="0">
            <a:spAutoFit/>
          </a:bodyPr>
          <a:lstStyle/>
          <a:p>
            <a:r>
              <a:rPr lang="en-US" altLang="zh-CN" sz="2400" b="1">
                <a:solidFill>
                  <a:schemeClr val="accent5">
                    <a:lumMod val="50000"/>
                  </a:schemeClr>
                </a:solidFill>
                <a:latin typeface="微软雅黑" panose="020B0503020204020204" pitchFamily="34" charset="-122"/>
                <a:ea typeface="微软雅黑" panose="020B0503020204020204" pitchFamily="34" charset="-122"/>
              </a:rPr>
              <a:t>2.6 </a:t>
            </a:r>
            <a:r>
              <a:rPr lang="zh-CN" altLang="en-US" sz="2400" b="1">
                <a:solidFill>
                  <a:schemeClr val="accent5">
                    <a:lumMod val="50000"/>
                  </a:schemeClr>
                </a:solidFill>
                <a:latin typeface="微软雅黑" panose="020B0503020204020204" pitchFamily="34" charset="-122"/>
                <a:ea typeface="微软雅黑" panose="020B0503020204020204" pitchFamily="34" charset="-122"/>
              </a:rPr>
              <a:t>优化镇村体系格局</a:t>
            </a:r>
            <a:endParaRPr lang="zh-CN" altLang="en-US" sz="2400" b="1">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94" name="组合 93"/>
          <p:cNvGrpSpPr/>
          <p:nvPr/>
        </p:nvGrpSpPr>
        <p:grpSpPr>
          <a:xfrm>
            <a:off x="0" y="0"/>
            <a:ext cx="9601200" cy="646330"/>
            <a:chOff x="0" y="0"/>
            <a:chExt cx="9601200" cy="487690"/>
          </a:xfrm>
        </p:grpSpPr>
        <p:sp>
          <p:nvSpPr>
            <p:cNvPr id="95" name="矩形 94"/>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6" name="文本框 95"/>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grpSp>
        <p:nvGrpSpPr>
          <p:cNvPr id="97" name="组合 96"/>
          <p:cNvGrpSpPr/>
          <p:nvPr/>
        </p:nvGrpSpPr>
        <p:grpSpPr>
          <a:xfrm>
            <a:off x="209550" y="848758"/>
            <a:ext cx="736600" cy="487691"/>
            <a:chOff x="1282700" y="1663700"/>
            <a:chExt cx="876300" cy="647700"/>
          </a:xfrm>
          <a:solidFill>
            <a:srgbClr val="2D5661"/>
          </a:solidFill>
        </p:grpSpPr>
        <p:sp>
          <p:nvSpPr>
            <p:cNvPr id="98"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9"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00" name="文本框 99"/>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02 </a:t>
            </a:r>
            <a:r>
              <a:rPr lang="zh-CN" altLang="en-US" sz="3600" b="1">
                <a:solidFill>
                  <a:srgbClr val="2D5661"/>
                </a:solidFill>
                <a:latin typeface="微软雅黑" panose="020B0503020204020204" pitchFamily="34" charset="-122"/>
                <a:ea typeface="微软雅黑" panose="020B0503020204020204" pitchFamily="34" charset="-122"/>
              </a:rPr>
              <a:t>全域统筹，优化空间格局</a:t>
            </a:r>
            <a:endParaRPr lang="zh-CN" altLang="en-US" sz="3600" b="1">
              <a:solidFill>
                <a:srgbClr val="2D5661"/>
              </a:solidFill>
              <a:latin typeface="微软雅黑" panose="020B0503020204020204" pitchFamily="34" charset="-122"/>
              <a:ea typeface="微软雅黑" panose="020B0503020204020204" pitchFamily="34" charset="-122"/>
            </a:endParaRPr>
          </a:p>
        </p:txBody>
      </p:sp>
      <p:sp>
        <p:nvSpPr>
          <p:cNvPr id="103" name="矩形 102"/>
          <p:cNvSpPr/>
          <p:nvPr/>
        </p:nvSpPr>
        <p:spPr>
          <a:xfrm>
            <a:off x="300782" y="6919849"/>
            <a:ext cx="492443" cy="2657138"/>
          </a:xfrm>
          <a:prstGeom prst="rect">
            <a:avLst/>
          </a:prstGeom>
        </p:spPr>
        <p:txBody>
          <a:bodyPr vert="eaVert" wrap="none">
            <a:spAutoFit/>
          </a:bodyPr>
          <a:lstStyle/>
          <a:p>
            <a:r>
              <a:rPr lang="zh-CN" altLang="en-US" sz="2000" b="1">
                <a:latin typeface="微软雅黑" panose="020B0503020204020204" pitchFamily="34" charset="-122"/>
                <a:ea typeface="微软雅黑" panose="020B0503020204020204" pitchFamily="34" charset="-122"/>
              </a:rPr>
              <a:t>镇域行政村分类规划图</a:t>
            </a:r>
            <a:endParaRPr lang="zh-CN" altLang="en-US" sz="2000" b="1">
              <a:latin typeface="微软雅黑" panose="020B0503020204020204" pitchFamily="34" charset="-122"/>
              <a:ea typeface="微软雅黑" panose="020B0503020204020204" pitchFamily="34" charset="-122"/>
            </a:endParaRPr>
          </a:p>
        </p:txBody>
      </p:sp>
      <p:graphicFrame>
        <p:nvGraphicFramePr>
          <p:cNvPr id="106" name="表格 105"/>
          <p:cNvGraphicFramePr>
            <a:graphicFrameLocks noGrp="1"/>
          </p:cNvGraphicFramePr>
          <p:nvPr/>
        </p:nvGraphicFramePr>
        <p:xfrm>
          <a:off x="209546" y="3098673"/>
          <a:ext cx="9182100" cy="1354793"/>
        </p:xfrm>
        <a:graphic>
          <a:graphicData uri="http://schemas.openxmlformats.org/drawingml/2006/table">
            <a:tbl>
              <a:tblPr firstRow="1" bandRow="1">
                <a:tableStyleId>{F2DE63D5-997A-4646-A377-4702673A728D}</a:tableStyleId>
              </a:tblPr>
              <a:tblGrid>
                <a:gridCol w="1972289"/>
                <a:gridCol w="2585890"/>
                <a:gridCol w="4623921"/>
              </a:tblGrid>
              <a:tr h="292316">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行政村类型</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437F8F"/>
                    </a:solidFill>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数量</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437F8F"/>
                    </a:solidFill>
                  </a:tcPr>
                </a:tc>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名称</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437F8F"/>
                    </a:solidFill>
                  </a:tcPr>
                </a:tc>
              </a:tr>
              <a:tr h="641661">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城郊融合类</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9</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lnSpc>
                          <a:spcPct val="100000"/>
                        </a:lnSpc>
                      </a:pPr>
                      <a:r>
                        <a:rPr lang="zh-CN" altLang="en-US" sz="1600" u="none" strike="noStrike" dirty="0">
                          <a:effectLst/>
                          <a:latin typeface="微软雅黑" panose="020B0503020204020204" pitchFamily="34" charset="-122"/>
                          <a:ea typeface="微软雅黑" panose="020B0503020204020204" pitchFamily="34" charset="-122"/>
                        </a:rPr>
                        <a:t>朔南社区、朔北社区、矬楼村、坡里村、</a:t>
                      </a:r>
                      <a:endParaRPr lang="en-US" altLang="zh-CN" sz="1600" u="none" strike="noStrike" dirty="0">
                        <a:effectLst/>
                        <a:latin typeface="微软雅黑" panose="020B0503020204020204" pitchFamily="34" charset="-122"/>
                        <a:ea typeface="微软雅黑" panose="020B0503020204020204" pitchFamily="34" charset="-122"/>
                      </a:endParaRPr>
                    </a:p>
                    <a:p>
                      <a:pPr algn="ctr" fontAlgn="ctr">
                        <a:lnSpc>
                          <a:spcPct val="100000"/>
                        </a:lnSpc>
                      </a:pPr>
                      <a:r>
                        <a:rPr lang="zh-CN" altLang="en-US" sz="1600" u="none" strike="noStrike" dirty="0">
                          <a:effectLst/>
                          <a:latin typeface="微软雅黑" panose="020B0503020204020204" pitchFamily="34" charset="-122"/>
                          <a:ea typeface="微软雅黑" panose="020B0503020204020204" pitchFamily="34" charset="-122"/>
                        </a:rPr>
                        <a:t>段庄村、罗里村、官庄村、沈集村、徐楼村</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r>
              <a:tr h="420816">
                <a:tc>
                  <a:txBody>
                    <a:bodyPr/>
                    <a:lstStyle/>
                    <a:p>
                      <a:pPr algn="ctr" fontAlgn="ctr"/>
                      <a:r>
                        <a:rPr lang="zh-CN" altLang="en-US" sz="1600" u="none" strike="noStrike">
                          <a:effectLst/>
                          <a:latin typeface="微软雅黑" panose="020B0503020204020204" pitchFamily="34" charset="-122"/>
                          <a:ea typeface="微软雅黑" panose="020B0503020204020204" pitchFamily="34" charset="-122"/>
                        </a:rPr>
                        <a:t>集聚提升类</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lnSpc>
                          <a:spcPct val="100000"/>
                        </a:lnSpc>
                      </a:pPr>
                      <a:r>
                        <a:rPr lang="zh-CN" altLang="en-US" sz="1600" u="none" strike="noStrike" dirty="0">
                          <a:effectLst/>
                          <a:latin typeface="微软雅黑" panose="020B0503020204020204" pitchFamily="34" charset="-122"/>
                          <a:ea typeface="微软雅黑" panose="020B0503020204020204" pitchFamily="34" charset="-122"/>
                        </a:rPr>
                        <a:t>葛塘村</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98917" y="4648097"/>
            <a:ext cx="7756464" cy="7847851"/>
          </a:xfrm>
          <a:prstGeom prst="rect">
            <a:avLst/>
          </a:prstGeom>
        </p:spPr>
      </p:pic>
      <p:grpSp>
        <p:nvGrpSpPr>
          <p:cNvPr id="5" name="组合 4"/>
          <p:cNvGrpSpPr/>
          <p:nvPr/>
        </p:nvGrpSpPr>
        <p:grpSpPr>
          <a:xfrm>
            <a:off x="209550" y="848758"/>
            <a:ext cx="736600" cy="487691"/>
            <a:chOff x="1282700" y="1663700"/>
            <a:chExt cx="876300" cy="647700"/>
          </a:xfrm>
          <a:solidFill>
            <a:srgbClr val="2D5661"/>
          </a:solidFill>
        </p:grpSpPr>
        <p:sp>
          <p:nvSpPr>
            <p:cNvPr id="10"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3" name="文本框 12"/>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03 </a:t>
            </a:r>
            <a:r>
              <a:rPr lang="zh-CN" altLang="en-US" sz="3600" b="1">
                <a:solidFill>
                  <a:srgbClr val="2D5661"/>
                </a:solidFill>
                <a:latin typeface="微软雅黑" panose="020B0503020204020204" pitchFamily="34" charset="-122"/>
                <a:ea typeface="微软雅黑" panose="020B0503020204020204" pitchFamily="34" charset="-122"/>
              </a:rPr>
              <a:t>设施完善，夯实支撑体系</a:t>
            </a:r>
            <a:endParaRPr lang="zh-CN" altLang="en-US" sz="3600" b="1">
              <a:solidFill>
                <a:srgbClr val="2D566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09548" y="1495089"/>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3.1 </a:t>
            </a:r>
            <a:r>
              <a:rPr lang="zh-CN" altLang="en-US" sz="2400" b="1">
                <a:solidFill>
                  <a:srgbClr val="2D5661"/>
                </a:solidFill>
                <a:latin typeface="微软雅黑" panose="020B0503020204020204" pitchFamily="34" charset="-122"/>
                <a:ea typeface="微软雅黑" panose="020B0503020204020204" pitchFamily="34" charset="-122"/>
              </a:rPr>
              <a:t>构建便捷高效的交通体系</a:t>
            </a:r>
            <a:endParaRPr lang="zh-CN" altLang="en-US" sz="2400" b="1">
              <a:solidFill>
                <a:srgbClr val="2D566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209547" y="1956754"/>
            <a:ext cx="9182099" cy="961289"/>
          </a:xfrm>
          <a:prstGeom prst="rect">
            <a:avLst/>
          </a:prstGeom>
          <a:noFill/>
        </p:spPr>
        <p:txBody>
          <a:bodyPr wrap="square" rtlCol="0">
            <a:spAutoFit/>
          </a:bodyPr>
          <a:lstStyle/>
          <a:p>
            <a:pPr indent="539750" algn="just">
              <a:lnSpc>
                <a:spcPct val="150000"/>
              </a:lnSpc>
            </a:pPr>
            <a:r>
              <a:rPr lang="zh-CN" altLang="en-US" sz="2000" dirty="0">
                <a:latin typeface="微软雅黑" panose="020B0503020204020204" pitchFamily="34" charset="-122"/>
                <a:ea typeface="微软雅黑" panose="020B0503020204020204" pitchFamily="34" charset="-122"/>
              </a:rPr>
              <a:t>构建“两纵两横”功能完善的对外交通体系。</a:t>
            </a:r>
            <a:endParaRPr lang="zh-CN" altLang="en-US" sz="2000" dirty="0">
              <a:latin typeface="微软雅黑" panose="020B0503020204020204" pitchFamily="34" charset="-122"/>
              <a:ea typeface="微软雅黑" panose="020B0503020204020204" pitchFamily="34" charset="-122"/>
            </a:endParaRPr>
          </a:p>
          <a:p>
            <a:pPr indent="539750" algn="just">
              <a:lnSpc>
                <a:spcPct val="150000"/>
              </a:lnSpc>
            </a:pPr>
            <a:r>
              <a:rPr lang="zh-CN" altLang="en-US" sz="2000" b="1" dirty="0">
                <a:latin typeface="微软雅黑" panose="020B0503020204020204" pitchFamily="34" charset="-122"/>
                <a:ea typeface="微软雅黑" panose="020B0503020204020204" pitchFamily="34" charset="-122"/>
              </a:rPr>
              <a:t>两横：</a:t>
            </a:r>
            <a:r>
              <a:rPr lang="zh-CN" altLang="en-US" sz="2000" dirty="0">
                <a:latin typeface="微软雅黑" panose="020B0503020204020204" pitchFamily="34" charset="-122"/>
                <a:ea typeface="微软雅黑" panose="020B0503020204020204" pitchFamily="34" charset="-122"/>
              </a:rPr>
              <a:t>北外环路、开创路；</a:t>
            </a:r>
            <a:r>
              <a:rPr lang="zh-CN" altLang="en-US" sz="2000" b="1" dirty="0">
                <a:latin typeface="微软雅黑" panose="020B0503020204020204" pitchFamily="34" charset="-122"/>
                <a:ea typeface="微软雅黑" panose="020B0503020204020204" pitchFamily="34" charset="-122"/>
              </a:rPr>
              <a:t>两纵：</a:t>
            </a:r>
            <a:r>
              <a:rPr lang="zh-CN" altLang="en-US" sz="2000" dirty="0">
                <a:latin typeface="微软雅黑" panose="020B0503020204020204" pitchFamily="34" charset="-122"/>
                <a:ea typeface="微软雅黑" panose="020B0503020204020204" pitchFamily="34" charset="-122"/>
              </a:rPr>
              <a:t>省道</a:t>
            </a:r>
            <a:r>
              <a:rPr lang="en-US" altLang="zh-CN" sz="2000" dirty="0">
                <a:latin typeface="微软雅黑" panose="020B0503020204020204" pitchFamily="34" charset="-122"/>
                <a:ea typeface="微软雅黑" panose="020B0503020204020204" pitchFamily="34" charset="-122"/>
              </a:rPr>
              <a:t>S238</a:t>
            </a:r>
            <a:r>
              <a:rPr lang="zh-CN" altLang="en-US" sz="2000" dirty="0">
                <a:latin typeface="微软雅黑" panose="020B0503020204020204" pitchFamily="34" charset="-122"/>
                <a:ea typeface="微软雅黑" panose="020B0503020204020204" pitchFamily="34" charset="-122"/>
              </a:rPr>
              <a:t>、东方朔大道（宿丁路）。</a:t>
            </a:r>
            <a:endParaRPr lang="zh-CN" altLang="en-US" sz="2000" dirty="0">
              <a:latin typeface="微软雅黑" panose="020B0503020204020204" pitchFamily="34" charset="-122"/>
              <a:ea typeface="微软雅黑" panose="020B0503020204020204" pitchFamily="34" charset="-122"/>
            </a:endParaRPr>
          </a:p>
        </p:txBody>
      </p:sp>
      <p:sp>
        <p:nvSpPr>
          <p:cNvPr id="122" name="矩形: 圆角 121"/>
          <p:cNvSpPr/>
          <p:nvPr/>
        </p:nvSpPr>
        <p:spPr>
          <a:xfrm>
            <a:off x="209547" y="3034649"/>
            <a:ext cx="1390653" cy="690118"/>
          </a:xfrm>
          <a:prstGeom prst="roundRect">
            <a:avLst>
              <a:gd name="adj" fmla="val 10248"/>
            </a:avLst>
          </a:prstGeom>
          <a:solidFill>
            <a:srgbClr val="356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zh-CN" altLang="en-US" sz="2000" b="1">
                <a:latin typeface="微软雅黑" panose="020B0503020204020204" pitchFamily="34" charset="-122"/>
                <a:ea typeface="微软雅黑" panose="020B0503020204020204" pitchFamily="34" charset="-122"/>
              </a:rPr>
              <a:t>铁路</a:t>
            </a:r>
            <a:endParaRPr lang="zh-CN" altLang="en-US" sz="2000" b="1">
              <a:latin typeface="微软雅黑" panose="020B0503020204020204" pitchFamily="34" charset="-122"/>
              <a:ea typeface="微软雅黑" panose="020B0503020204020204" pitchFamily="34" charset="-122"/>
            </a:endParaRPr>
          </a:p>
        </p:txBody>
      </p:sp>
      <p:sp>
        <p:nvSpPr>
          <p:cNvPr id="123" name="矩形: 圆角 122"/>
          <p:cNvSpPr/>
          <p:nvPr/>
        </p:nvSpPr>
        <p:spPr>
          <a:xfrm>
            <a:off x="1714500" y="3034649"/>
            <a:ext cx="7677145" cy="690118"/>
          </a:xfrm>
          <a:prstGeom prst="roundRect">
            <a:avLst>
              <a:gd name="adj" fmla="val 9723"/>
            </a:avLst>
          </a:prstGeom>
          <a:solidFill>
            <a:srgbClr val="B3D2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1600" b="1">
                <a:solidFill>
                  <a:schemeClr val="tx1"/>
                </a:solidFill>
                <a:latin typeface="微软雅黑" panose="020B0503020204020204" pitchFamily="34" charset="-122"/>
                <a:ea typeface="微软雅黑" panose="020B0503020204020204" pitchFamily="34" charset="-122"/>
              </a:rPr>
              <a:t>铁路：</a:t>
            </a:r>
            <a:r>
              <a:rPr lang="zh-CN" altLang="en-US" sz="1600">
                <a:solidFill>
                  <a:schemeClr val="tx1"/>
                </a:solidFill>
                <a:latin typeface="微软雅黑" panose="020B0503020204020204" pitchFamily="34" charset="-122"/>
                <a:ea typeface="微软雅黑" panose="020B0503020204020204" pitchFamily="34" charset="-122"/>
              </a:rPr>
              <a:t>符夹铁路、废弃运煤铁路。</a:t>
            </a:r>
            <a:endParaRPr lang="zh-CN" altLang="en-US" sz="1600">
              <a:solidFill>
                <a:schemeClr val="tx1"/>
              </a:solidFill>
              <a:latin typeface="微软雅黑" panose="020B0503020204020204" pitchFamily="34" charset="-122"/>
              <a:ea typeface="微软雅黑" panose="020B0503020204020204" pitchFamily="34" charset="-122"/>
            </a:endParaRPr>
          </a:p>
          <a:p>
            <a:r>
              <a:rPr lang="zh-CN" altLang="en-US" sz="1600" b="1">
                <a:solidFill>
                  <a:schemeClr val="tx1"/>
                </a:solidFill>
                <a:latin typeface="微软雅黑" panose="020B0503020204020204" pitchFamily="34" charset="-122"/>
                <a:ea typeface="微软雅黑" panose="020B0503020204020204" pitchFamily="34" charset="-122"/>
              </a:rPr>
              <a:t>站点：</a:t>
            </a:r>
            <a:r>
              <a:rPr lang="zh-CN" altLang="en-US" sz="1600">
                <a:solidFill>
                  <a:schemeClr val="tx1"/>
                </a:solidFill>
                <a:latin typeface="微软雅黑" panose="020B0503020204020204" pitchFamily="34" charset="-122"/>
                <a:ea typeface="微软雅黑" panose="020B0503020204020204" pitchFamily="34" charset="-122"/>
              </a:rPr>
              <a:t>淮北北站</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124" name="矩形: 圆角 123"/>
          <p:cNvSpPr/>
          <p:nvPr/>
        </p:nvSpPr>
        <p:spPr>
          <a:xfrm>
            <a:off x="209547" y="3841373"/>
            <a:ext cx="1390653" cy="690118"/>
          </a:xfrm>
          <a:prstGeom prst="roundRect">
            <a:avLst>
              <a:gd name="adj" fmla="val 10248"/>
            </a:avLst>
          </a:prstGeom>
          <a:solidFill>
            <a:srgbClr val="356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zh-CN" altLang="en-US" sz="2000" b="1">
                <a:latin typeface="微软雅黑" panose="020B0503020204020204" pitchFamily="34" charset="-122"/>
                <a:ea typeface="微软雅黑" panose="020B0503020204020204" pitchFamily="34" charset="-122"/>
              </a:rPr>
              <a:t>高速</a:t>
            </a:r>
            <a:endParaRPr lang="zh-CN" altLang="en-US" sz="2000" b="1">
              <a:latin typeface="微软雅黑" panose="020B0503020204020204" pitchFamily="34" charset="-122"/>
              <a:ea typeface="微软雅黑" panose="020B0503020204020204" pitchFamily="34" charset="-122"/>
            </a:endParaRPr>
          </a:p>
        </p:txBody>
      </p:sp>
      <p:sp>
        <p:nvSpPr>
          <p:cNvPr id="125" name="矩形: 圆角 124"/>
          <p:cNvSpPr/>
          <p:nvPr/>
        </p:nvSpPr>
        <p:spPr>
          <a:xfrm>
            <a:off x="1714500" y="3841373"/>
            <a:ext cx="7677145" cy="690118"/>
          </a:xfrm>
          <a:prstGeom prst="roundRect">
            <a:avLst>
              <a:gd name="adj" fmla="val 9723"/>
            </a:avLst>
          </a:prstGeom>
          <a:solidFill>
            <a:srgbClr val="B3D2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1600" b="1">
                <a:solidFill>
                  <a:schemeClr val="tx1"/>
                </a:solidFill>
                <a:latin typeface="微软雅黑" panose="020B0503020204020204" pitchFamily="34" charset="-122"/>
                <a:ea typeface="微软雅黑" panose="020B0503020204020204" pitchFamily="34" charset="-122"/>
              </a:rPr>
              <a:t>高速：</a:t>
            </a:r>
            <a:r>
              <a:rPr lang="zh-CN" altLang="en-US" sz="1600">
                <a:solidFill>
                  <a:schemeClr val="tx1"/>
                </a:solidFill>
                <a:latin typeface="微软雅黑" panose="020B0503020204020204" pitchFamily="34" charset="-122"/>
                <a:ea typeface="微软雅黑" panose="020B0503020204020204" pitchFamily="34" charset="-122"/>
              </a:rPr>
              <a:t>连霍高速</a:t>
            </a:r>
            <a:endParaRPr lang="zh-CN" altLang="en-US" sz="1600">
              <a:solidFill>
                <a:schemeClr val="tx1"/>
              </a:solidFill>
              <a:latin typeface="微软雅黑" panose="020B0503020204020204" pitchFamily="34" charset="-122"/>
              <a:ea typeface="微软雅黑" panose="020B0503020204020204" pitchFamily="34" charset="-122"/>
            </a:endParaRPr>
          </a:p>
          <a:p>
            <a:r>
              <a:rPr lang="zh-CN" altLang="en-US" sz="1600" b="1">
                <a:solidFill>
                  <a:schemeClr val="tx1"/>
                </a:solidFill>
                <a:latin typeface="微软雅黑" panose="020B0503020204020204" pitchFamily="34" charset="-122"/>
                <a:ea typeface="微软雅黑" panose="020B0503020204020204" pitchFamily="34" charset="-122"/>
              </a:rPr>
              <a:t>出入口：</a:t>
            </a:r>
            <a:r>
              <a:rPr lang="zh-CN" altLang="en-US" sz="1600">
                <a:solidFill>
                  <a:schemeClr val="tx1"/>
                </a:solidFill>
                <a:latin typeface="微软雅黑" panose="020B0503020204020204" pitchFamily="34" charset="-122"/>
                <a:ea typeface="微软雅黑" panose="020B0503020204020204" pitchFamily="34" charset="-122"/>
              </a:rPr>
              <a:t>萧县南收费站</a:t>
            </a:r>
            <a:endParaRPr lang="zh-CN" altLang="en-US" sz="1600">
              <a:solidFill>
                <a:schemeClr val="tx1"/>
              </a:solidFill>
              <a:latin typeface="微软雅黑" panose="020B0503020204020204" pitchFamily="34" charset="-122"/>
              <a:ea typeface="微软雅黑" panose="020B0503020204020204" pitchFamily="34" charset="-122"/>
            </a:endParaRPr>
          </a:p>
        </p:txBody>
      </p:sp>
      <p:grpSp>
        <p:nvGrpSpPr>
          <p:cNvPr id="121" name="组合 120"/>
          <p:cNvGrpSpPr/>
          <p:nvPr/>
        </p:nvGrpSpPr>
        <p:grpSpPr>
          <a:xfrm>
            <a:off x="0" y="0"/>
            <a:ext cx="9601200" cy="646330"/>
            <a:chOff x="0" y="0"/>
            <a:chExt cx="9601200" cy="487690"/>
          </a:xfrm>
        </p:grpSpPr>
        <p:sp>
          <p:nvSpPr>
            <p:cNvPr id="232" name="矩形 231"/>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3" name="文本框 232"/>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sp>
        <p:nvSpPr>
          <p:cNvPr id="235" name="矩形 234"/>
          <p:cNvSpPr/>
          <p:nvPr/>
        </p:nvSpPr>
        <p:spPr>
          <a:xfrm>
            <a:off x="300784" y="6919849"/>
            <a:ext cx="492443" cy="2400657"/>
          </a:xfrm>
          <a:prstGeom prst="rect">
            <a:avLst/>
          </a:prstGeom>
        </p:spPr>
        <p:txBody>
          <a:bodyPr vert="eaVert" wrap="none">
            <a:spAutoFit/>
          </a:bodyPr>
          <a:lstStyle/>
          <a:p>
            <a:r>
              <a:rPr lang="zh-CN" altLang="en-US" sz="2000" b="1">
                <a:latin typeface="微软雅黑" panose="020B0503020204020204" pitchFamily="34" charset="-122"/>
                <a:ea typeface="微软雅黑" panose="020B0503020204020204" pitchFamily="34" charset="-122"/>
              </a:rPr>
              <a:t>镇域综合交通规划图</a:t>
            </a:r>
            <a:endParaRPr lang="zh-CN" altLang="en-US" sz="2000" b="1">
              <a:latin typeface="微软雅黑" panose="020B0503020204020204" pitchFamily="34" charset="-122"/>
              <a:ea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文本框 222"/>
          <p:cNvSpPr txBox="1"/>
          <p:nvPr/>
        </p:nvSpPr>
        <p:spPr>
          <a:xfrm>
            <a:off x="209548" y="1495089"/>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3.2 </a:t>
            </a:r>
            <a:r>
              <a:rPr lang="zh-CN" altLang="en-US" sz="2400" b="1">
                <a:solidFill>
                  <a:srgbClr val="2D5661"/>
                </a:solidFill>
                <a:latin typeface="微软雅黑" panose="020B0503020204020204" pitchFamily="34" charset="-122"/>
                <a:ea typeface="微软雅黑" panose="020B0503020204020204" pitchFamily="34" charset="-122"/>
              </a:rPr>
              <a:t>构建多层次公共服务设施体系</a:t>
            </a:r>
            <a:endParaRPr lang="zh-CN" altLang="en-US" sz="2400" b="1">
              <a:solidFill>
                <a:srgbClr val="2D5661"/>
              </a:solidFill>
              <a:latin typeface="微软雅黑" panose="020B0503020204020204" pitchFamily="34" charset="-122"/>
              <a:ea typeface="微软雅黑" panose="020B0503020204020204" pitchFamily="34" charset="-122"/>
            </a:endParaRPr>
          </a:p>
        </p:txBody>
      </p:sp>
      <p:sp>
        <p:nvSpPr>
          <p:cNvPr id="224" name="文本框 223"/>
          <p:cNvSpPr txBox="1"/>
          <p:nvPr/>
        </p:nvSpPr>
        <p:spPr>
          <a:xfrm>
            <a:off x="209547" y="1956754"/>
            <a:ext cx="9182099" cy="1884618"/>
          </a:xfrm>
          <a:prstGeom prst="rect">
            <a:avLst/>
          </a:prstGeom>
          <a:noFill/>
        </p:spPr>
        <p:txBody>
          <a:bodyPr wrap="square" rtlCol="0">
            <a:spAutoFit/>
          </a:bodyPr>
          <a:lstStyle/>
          <a:p>
            <a:pPr indent="539750" algn="just">
              <a:lnSpc>
                <a:spcPct val="150000"/>
              </a:lnSpc>
            </a:pPr>
            <a:r>
              <a:rPr lang="zh-CN" altLang="en-US" sz="2000">
                <a:latin typeface="微软雅黑" panose="020B0503020204020204" pitchFamily="34" charset="-122"/>
                <a:ea typeface="微软雅黑" panose="020B0503020204020204" pitchFamily="34" charset="-122"/>
              </a:rPr>
              <a:t>根据实际需求和</a:t>
            </a:r>
            <a:r>
              <a:rPr lang="en-US" altLang="zh-CN" sz="2000">
                <a:latin typeface="微软雅黑" panose="020B0503020204020204" pitchFamily="34" charset="-122"/>
                <a:ea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rPr>
              <a:t>社区生活圈规划技术指南（</a:t>
            </a:r>
            <a:r>
              <a:rPr lang="en-US" altLang="zh-CN" sz="2000">
                <a:latin typeface="微软雅黑" panose="020B0503020204020204" pitchFamily="34" charset="-122"/>
                <a:ea typeface="微软雅黑" panose="020B0503020204020204" pitchFamily="34" charset="-122"/>
              </a:rPr>
              <a:t>TD/T 1062-2021</a:t>
            </a:r>
            <a:r>
              <a:rPr lang="zh-CN" altLang="en-US" sz="2000">
                <a:latin typeface="微软雅黑" panose="020B0503020204020204" pitchFamily="34" charset="-122"/>
                <a:ea typeface="微软雅黑" panose="020B0503020204020204" pitchFamily="34" charset="-122"/>
              </a:rPr>
              <a:t>）</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等相关文件要求，构建覆盖城乡、功能完善的多层次公共服务设施体系，满足居民对高品质生活的需求，按照</a:t>
            </a:r>
            <a:r>
              <a:rPr lang="en-US" altLang="zh-CN" sz="2000">
                <a:latin typeface="微软雅黑" panose="020B0503020204020204" pitchFamily="34" charset="-122"/>
                <a:ea typeface="微软雅黑" panose="020B0503020204020204" pitchFamily="34" charset="-122"/>
              </a:rPr>
              <a:t>15</a:t>
            </a:r>
            <a:r>
              <a:rPr lang="zh-CN" altLang="en-US" sz="2000">
                <a:latin typeface="微软雅黑" panose="020B0503020204020204" pitchFamily="34" charset="-122"/>
                <a:ea typeface="微软雅黑" panose="020B0503020204020204" pitchFamily="34" charset="-122"/>
              </a:rPr>
              <a:t>分钟层级、</a:t>
            </a:r>
            <a:r>
              <a:rPr lang="en-US" altLang="zh-CN" sz="2000">
                <a:latin typeface="微软雅黑" panose="020B0503020204020204" pitchFamily="34" charset="-122"/>
                <a:ea typeface="微软雅黑" panose="020B0503020204020204" pitchFamily="34" charset="-122"/>
              </a:rPr>
              <a:t>10</a:t>
            </a:r>
            <a:r>
              <a:rPr lang="zh-CN" altLang="en-US" sz="2000">
                <a:latin typeface="微软雅黑" panose="020B0503020204020204" pitchFamily="34" charset="-122"/>
                <a:ea typeface="微软雅黑" panose="020B0503020204020204" pitchFamily="34" charset="-122"/>
              </a:rPr>
              <a:t>分钟层级、</a:t>
            </a:r>
            <a:r>
              <a:rPr lang="en-US" altLang="zh-CN" sz="2000">
                <a:latin typeface="微软雅黑" panose="020B0503020204020204" pitchFamily="34" charset="-122"/>
                <a:ea typeface="微软雅黑" panose="020B0503020204020204" pitchFamily="34" charset="-122"/>
              </a:rPr>
              <a:t>5</a:t>
            </a:r>
            <a:r>
              <a:rPr lang="zh-CN" altLang="en-US" sz="2000">
                <a:latin typeface="微软雅黑" panose="020B0503020204020204" pitchFamily="34" charset="-122"/>
                <a:ea typeface="微软雅黑" panose="020B0503020204020204" pitchFamily="34" charset="-122"/>
              </a:rPr>
              <a:t>分钟层级构建多个便捷高效、设施完善的社区生活圈。</a:t>
            </a:r>
            <a:endParaRPr lang="zh-CN" altLang="en-US" sz="2000">
              <a:latin typeface="微软雅黑" panose="020B0503020204020204" pitchFamily="34" charset="-122"/>
              <a:ea typeface="微软雅黑" panose="020B0503020204020204" pitchFamily="34" charset="-122"/>
            </a:endParaRPr>
          </a:p>
        </p:txBody>
      </p:sp>
      <p:graphicFrame>
        <p:nvGraphicFramePr>
          <p:cNvPr id="225" name="object 4"/>
          <p:cNvGraphicFramePr>
            <a:graphicFrameLocks noGrp="1"/>
          </p:cNvGraphicFramePr>
          <p:nvPr>
            <p:custDataLst>
              <p:tags r:id="rId1"/>
            </p:custDataLst>
          </p:nvPr>
        </p:nvGraphicFramePr>
        <p:xfrm>
          <a:off x="209546" y="3993772"/>
          <a:ext cx="9182099" cy="2317104"/>
        </p:xfrm>
        <a:graphic>
          <a:graphicData uri="http://schemas.openxmlformats.org/drawingml/2006/table">
            <a:tbl>
              <a:tblPr firstRow="1" bandRow="1">
                <a:tableStyleId>{F2DE63D5-997A-4646-A377-4702673A728D}</a:tableStyleId>
              </a:tblPr>
              <a:tblGrid>
                <a:gridCol w="1523037"/>
                <a:gridCol w="3126300"/>
                <a:gridCol w="2277662"/>
                <a:gridCol w="2255100"/>
              </a:tblGrid>
              <a:tr h="378006">
                <a:tc>
                  <a:txBody>
                    <a:bodyPr/>
                    <a:lstStyle/>
                    <a:p>
                      <a:pPr algn="ctr" fontAlgn="auto">
                        <a:lnSpc>
                          <a:spcPct val="100000"/>
                        </a:lnSpc>
                      </a:pPr>
                      <a:r>
                        <a:rPr sz="1600" dirty="0">
                          <a:latin typeface="微软雅黑" panose="020B0503020204020204" pitchFamily="34" charset="-122"/>
                          <a:ea typeface="微软雅黑" panose="020B0503020204020204" pitchFamily="34" charset="-122"/>
                        </a:rPr>
                        <a:t>服务圈层</a:t>
                      </a:r>
                      <a:endParaRPr sz="16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solidFill>
                      <a:srgbClr val="437F8F"/>
                    </a:solidFill>
                  </a:tcPr>
                </a:tc>
                <a:tc>
                  <a:txBody>
                    <a:bodyPr/>
                    <a:lstStyle/>
                    <a:p>
                      <a:pPr marR="113030" algn="ctr" fontAlgn="auto">
                        <a:lnSpc>
                          <a:spcPct val="100000"/>
                        </a:lnSpc>
                        <a:buClrTx/>
                        <a:buSzTx/>
                        <a:buFontTx/>
                      </a:pPr>
                      <a:r>
                        <a:rPr lang="en-US"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分钟</a:t>
                      </a:r>
                      <a:r>
                        <a:rPr sz="1600" dirty="0">
                          <a:latin typeface="微软雅黑" panose="020B0503020204020204" pitchFamily="34" charset="-122"/>
                          <a:ea typeface="微软雅黑" panose="020B0503020204020204" pitchFamily="34" charset="-122"/>
                        </a:rPr>
                        <a:t>生活圈</a:t>
                      </a:r>
                      <a:endParaRPr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solidFill>
                      <a:srgbClr val="437F8F"/>
                    </a:solidFill>
                  </a:tcPr>
                </a:tc>
                <a:tc>
                  <a:txBody>
                    <a:bodyPr/>
                    <a:lstStyle/>
                    <a:p>
                      <a:pPr marR="113030" algn="ctr" fontAlgn="auto">
                        <a:lnSpc>
                          <a:spcPct val="100000"/>
                        </a:lnSpc>
                        <a:buClrTx/>
                        <a:buSzTx/>
                        <a:buFontTx/>
                      </a:pPr>
                      <a:r>
                        <a:rPr lang="en-US"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分钟</a:t>
                      </a:r>
                      <a:r>
                        <a:rPr sz="1600" dirty="0">
                          <a:latin typeface="微软雅黑" panose="020B0503020204020204" pitchFamily="34" charset="-122"/>
                          <a:ea typeface="微软雅黑" panose="020B0503020204020204" pitchFamily="34" charset="-122"/>
                        </a:rPr>
                        <a:t>生活圈</a:t>
                      </a:r>
                      <a:endParaRPr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solidFill>
                      <a:srgbClr val="437F8F"/>
                    </a:solidFill>
                  </a:tcPr>
                </a:tc>
                <a:tc>
                  <a:txBody>
                    <a:bodyPr/>
                    <a:lstStyle/>
                    <a:p>
                      <a:pPr marR="113030" algn="ctr" fontAlgn="auto">
                        <a:lnSpc>
                          <a:spcPct val="100000"/>
                        </a:lnSpc>
                        <a:buClrTx/>
                        <a:buSzTx/>
                        <a:buFontTx/>
                      </a:pPr>
                      <a:r>
                        <a:rPr lang="en-US"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分钟</a:t>
                      </a:r>
                      <a:r>
                        <a:rPr sz="1600" dirty="0">
                          <a:latin typeface="微软雅黑" panose="020B0503020204020204" pitchFamily="34" charset="-122"/>
                          <a:ea typeface="微软雅黑" panose="020B0503020204020204" pitchFamily="34" charset="-122"/>
                        </a:rPr>
                        <a:t>生活圈</a:t>
                      </a:r>
                      <a:endParaRPr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solidFill>
                      <a:srgbClr val="437F8F"/>
                    </a:solidFill>
                  </a:tcPr>
                </a:tc>
              </a:tr>
              <a:tr h="636234">
                <a:tc>
                  <a:txBody>
                    <a:bodyPr/>
                    <a:lstStyle/>
                    <a:p>
                      <a:pPr algn="ctr" fontAlgn="auto">
                        <a:lnSpc>
                          <a:spcPct val="100000"/>
                        </a:lnSpc>
                      </a:pPr>
                      <a:r>
                        <a:rPr sz="1600" dirty="0">
                          <a:latin typeface="微软雅黑" panose="020B0503020204020204" pitchFamily="34" charset="-122"/>
                          <a:ea typeface="微软雅黑" panose="020B0503020204020204" pitchFamily="34" charset="-122"/>
                        </a:rPr>
                        <a:t>空间界限</a:t>
                      </a:r>
                      <a:endParaRPr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c>
                  <a:txBody>
                    <a:bodyPr/>
                    <a:lstStyle/>
                    <a:p>
                      <a:pPr marR="147955" indent="0" algn="ctr" fontAlgn="auto">
                        <a:lnSpc>
                          <a:spcPct val="100000"/>
                        </a:lnSpc>
                      </a:pPr>
                      <a:r>
                        <a:rPr sz="1600" dirty="0">
                          <a:latin typeface="微软雅黑" panose="020B0503020204020204" pitchFamily="34" charset="-122"/>
                          <a:ea typeface="微软雅黑" panose="020B0503020204020204" pitchFamily="34" charset="-122"/>
                        </a:rPr>
                        <a:t>最大半径1</a:t>
                      </a:r>
                      <a:r>
                        <a:rPr sz="1600" spc="-5" dirty="0">
                          <a:latin typeface="微软雅黑" panose="020B0503020204020204" pitchFamily="34" charset="-122"/>
                          <a:ea typeface="微软雅黑" panose="020B0503020204020204" pitchFamily="34" charset="-122"/>
                        </a:rPr>
                        <a:t>k</a:t>
                      </a:r>
                      <a:r>
                        <a:rPr sz="1600" dirty="0">
                          <a:latin typeface="微软雅黑" panose="020B0503020204020204" pitchFamily="34" charset="-122"/>
                          <a:ea typeface="微软雅黑" panose="020B0503020204020204" pitchFamily="34" charset="-122"/>
                        </a:rPr>
                        <a:t>m、最佳半径500m</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c>
                  <a:txBody>
                    <a:bodyPr/>
                    <a:lstStyle/>
                    <a:p>
                      <a:pPr marR="113030" algn="ctr" fontAlgn="auto">
                        <a:lnSpc>
                          <a:spcPct val="100000"/>
                        </a:lnSpc>
                        <a:buClrTx/>
                        <a:buSzTx/>
                        <a:buFontTx/>
                      </a:pPr>
                      <a:r>
                        <a:rPr sz="1600" dirty="0">
                          <a:latin typeface="微软雅黑" panose="020B0503020204020204" pitchFamily="34" charset="-122"/>
                          <a:ea typeface="微软雅黑" panose="020B0503020204020204" pitchFamily="34" charset="-122"/>
                        </a:rPr>
                        <a:t>最大半径4km、最佳半径2km</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c>
                  <a:txBody>
                    <a:bodyPr/>
                    <a:lstStyle/>
                    <a:p>
                      <a:pPr marR="113030" algn="ctr" fontAlgn="auto">
                        <a:lnSpc>
                          <a:spcPct val="100000"/>
                        </a:lnSpc>
                        <a:buClrTx/>
                        <a:buSzTx/>
                        <a:buFontTx/>
                      </a:pPr>
                      <a:r>
                        <a:rPr sz="1600" dirty="0">
                          <a:latin typeface="微软雅黑" panose="020B0503020204020204" pitchFamily="34" charset="-122"/>
                          <a:ea typeface="微软雅黑" panose="020B0503020204020204" pitchFamily="34" charset="-122"/>
                        </a:rPr>
                        <a:t>最大半径8km、最佳半径4km</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r>
              <a:tr h="364784">
                <a:tc>
                  <a:txBody>
                    <a:bodyPr/>
                    <a:lstStyle/>
                    <a:p>
                      <a:pPr algn="ctr" fontAlgn="auto">
                        <a:lnSpc>
                          <a:spcPct val="100000"/>
                        </a:lnSpc>
                      </a:pPr>
                      <a:r>
                        <a:rPr sz="1600" dirty="0">
                          <a:latin typeface="微软雅黑" panose="020B0503020204020204" pitchFamily="34" charset="-122"/>
                          <a:ea typeface="微软雅黑" panose="020B0503020204020204" pitchFamily="34" charset="-122"/>
                        </a:rPr>
                        <a:t>服务单元</a:t>
                      </a:r>
                      <a:endParaRPr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c>
                  <a:txBody>
                    <a:bodyPr/>
                    <a:lstStyle/>
                    <a:p>
                      <a:pPr marR="113030" algn="ctr" fontAlgn="auto">
                        <a:lnSpc>
                          <a:spcPct val="100000"/>
                        </a:lnSpc>
                        <a:buClrTx/>
                        <a:buSzTx/>
                        <a:buFontTx/>
                      </a:pPr>
                      <a:r>
                        <a:rPr sz="1600">
                          <a:latin typeface="微软雅黑" panose="020B0503020204020204" pitchFamily="34" charset="-122"/>
                          <a:ea typeface="微软雅黑" panose="020B0503020204020204" pitchFamily="34" charset="-122"/>
                        </a:rPr>
                        <a:t>自然村</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c>
                  <a:txBody>
                    <a:bodyPr/>
                    <a:lstStyle/>
                    <a:p>
                      <a:pPr marR="113030" algn="ctr" fontAlgn="auto">
                        <a:lnSpc>
                          <a:spcPct val="100000"/>
                        </a:lnSpc>
                        <a:buClrTx/>
                        <a:buSzTx/>
                        <a:buFontTx/>
                      </a:pPr>
                      <a:r>
                        <a:rPr sz="1600" dirty="0">
                          <a:latin typeface="微软雅黑" panose="020B0503020204020204" pitchFamily="34" charset="-122"/>
                          <a:ea typeface="微软雅黑" panose="020B0503020204020204" pitchFamily="34" charset="-122"/>
                        </a:rPr>
                        <a:t>行政村</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c>
                  <a:txBody>
                    <a:bodyPr/>
                    <a:lstStyle/>
                    <a:p>
                      <a:pPr marR="113030" algn="ctr" fontAlgn="auto">
                        <a:lnSpc>
                          <a:spcPct val="100000"/>
                        </a:lnSpc>
                        <a:buClrTx/>
                        <a:buSzTx/>
                        <a:buFontTx/>
                      </a:pPr>
                      <a:r>
                        <a:rPr lang="zh-CN" altLang="en-US" sz="1600">
                          <a:latin typeface="微软雅黑" panose="020B0503020204020204" pitchFamily="34" charset="-122"/>
                          <a:ea typeface="微软雅黑" panose="020B0503020204020204" pitchFamily="34" charset="-122"/>
                        </a:rPr>
                        <a:t>重点村</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r>
              <a:tr h="320449">
                <a:tc>
                  <a:txBody>
                    <a:bodyPr/>
                    <a:lstStyle/>
                    <a:p>
                      <a:pPr algn="ctr" fontAlgn="auto">
                        <a:lnSpc>
                          <a:spcPct val="100000"/>
                        </a:lnSpc>
                      </a:pPr>
                      <a:r>
                        <a:rPr sz="1600" spc="-5" dirty="0">
                          <a:latin typeface="微软雅黑" panose="020B0503020204020204" pitchFamily="34" charset="-122"/>
                          <a:ea typeface="微软雅黑" panose="020B0503020204020204" pitchFamily="34" charset="-122"/>
                        </a:rPr>
                        <a:t>服务人口</a:t>
                      </a:r>
                      <a:endParaRPr sz="1600" b="1" spc="-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c>
                  <a:txBody>
                    <a:bodyPr/>
                    <a:lstStyle/>
                    <a:p>
                      <a:pPr marR="113030" algn="ctr" fontAlgn="auto">
                        <a:lnSpc>
                          <a:spcPct val="100000"/>
                        </a:lnSpc>
                        <a:buClrTx/>
                        <a:buSzTx/>
                        <a:buFontTx/>
                      </a:pPr>
                      <a:r>
                        <a:rPr sz="1600" dirty="0">
                          <a:latin typeface="微软雅黑" panose="020B0503020204020204" pitchFamily="34" charset="-122"/>
                          <a:ea typeface="微软雅黑" panose="020B0503020204020204" pitchFamily="34" charset="-122"/>
                        </a:rPr>
                        <a:t>200-500人</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c>
                  <a:txBody>
                    <a:bodyPr/>
                    <a:lstStyle/>
                    <a:p>
                      <a:pPr marR="113030" algn="ctr" fontAlgn="auto">
                        <a:lnSpc>
                          <a:spcPct val="100000"/>
                        </a:lnSpc>
                        <a:buClrTx/>
                        <a:buSzTx/>
                        <a:buFontTx/>
                      </a:pPr>
                      <a:r>
                        <a:rPr sz="1600" dirty="0">
                          <a:latin typeface="微软雅黑" panose="020B0503020204020204" pitchFamily="34" charset="-122"/>
                          <a:ea typeface="微软雅黑" panose="020B0503020204020204" pitchFamily="34" charset="-122"/>
                        </a:rPr>
                        <a:t>500-2000人</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c>
                  <a:txBody>
                    <a:bodyPr/>
                    <a:lstStyle/>
                    <a:p>
                      <a:pPr marR="113030" algn="ctr" fontAlgn="auto">
                        <a:lnSpc>
                          <a:spcPct val="100000"/>
                        </a:lnSpc>
                        <a:buClrTx/>
                        <a:buSzTx/>
                        <a:buFontTx/>
                      </a:pPr>
                      <a:r>
                        <a:rPr sz="1600" dirty="0">
                          <a:latin typeface="微软雅黑" panose="020B0503020204020204" pitchFamily="34" charset="-122"/>
                          <a:ea typeface="微软雅黑" panose="020B0503020204020204" pitchFamily="34" charset="-122"/>
                        </a:rPr>
                        <a:t>5000人以上</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r>
              <a:tr h="617631">
                <a:tc>
                  <a:txBody>
                    <a:bodyPr/>
                    <a:lstStyle/>
                    <a:p>
                      <a:pPr algn="ctr" fontAlgn="auto">
                        <a:lnSpc>
                          <a:spcPct val="100000"/>
                        </a:lnSpc>
                      </a:pPr>
                      <a:r>
                        <a:rPr sz="1600" dirty="0">
                          <a:latin typeface="微软雅黑" panose="020B0503020204020204" pitchFamily="34" charset="-122"/>
                          <a:ea typeface="微软雅黑" panose="020B0503020204020204" pitchFamily="34" charset="-122"/>
                        </a:rPr>
                        <a:t>服务重点</a:t>
                      </a:r>
                      <a:endParaRPr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c>
                  <a:txBody>
                    <a:bodyPr/>
                    <a:lstStyle/>
                    <a:p>
                      <a:pPr marR="113030" algn="ctr" fontAlgn="auto">
                        <a:lnSpc>
                          <a:spcPct val="100000"/>
                        </a:lnSpc>
                        <a:buClrTx/>
                        <a:buSzTx/>
                        <a:buFontTx/>
                      </a:pPr>
                      <a:r>
                        <a:rPr sz="1600" dirty="0">
                          <a:latin typeface="微软雅黑" panose="020B0503020204020204" pitchFamily="34" charset="-122"/>
                          <a:ea typeface="微软雅黑" panose="020B0503020204020204" pitchFamily="34" charset="-122"/>
                        </a:rPr>
                        <a:t>针对老人、幼儿的福利设施、基本公共服务和环卫设施</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c>
                  <a:txBody>
                    <a:bodyPr/>
                    <a:lstStyle/>
                    <a:p>
                      <a:pPr marR="113030" algn="ctr" fontAlgn="auto">
                        <a:lnSpc>
                          <a:spcPct val="100000"/>
                        </a:lnSpc>
                        <a:buClrTx/>
                        <a:buSzTx/>
                        <a:buFontTx/>
                      </a:pPr>
                      <a:r>
                        <a:rPr sz="1600" dirty="0">
                          <a:latin typeface="微软雅黑" panose="020B0503020204020204" pitchFamily="34" charset="-122"/>
                          <a:ea typeface="微软雅黑" panose="020B0503020204020204" pitchFamily="34" charset="-122"/>
                        </a:rPr>
                        <a:t>面向更广泛人群的公益性服务设施</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c>
                  <a:txBody>
                    <a:bodyPr/>
                    <a:lstStyle/>
                    <a:p>
                      <a:pPr marR="113030" algn="ctr" fontAlgn="auto">
                        <a:lnSpc>
                          <a:spcPct val="100000"/>
                        </a:lnSpc>
                        <a:buClrTx/>
                        <a:buSzTx/>
                        <a:buFontTx/>
                      </a:pPr>
                      <a:r>
                        <a:rPr sz="1600" dirty="0">
                          <a:latin typeface="微软雅黑" panose="020B0503020204020204" pitchFamily="34" charset="-122"/>
                          <a:ea typeface="微软雅黑" panose="020B0503020204020204" pitchFamily="34" charset="-122"/>
                        </a:rPr>
                        <a:t>较高等级的综合性服务设施</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nchorCtr="1"/>
                </a:tc>
              </a:tr>
            </a:tbl>
          </a:graphicData>
        </a:graphic>
      </p:graphicFrame>
      <p:grpSp>
        <p:nvGrpSpPr>
          <p:cNvPr id="227" name="组合 226"/>
          <p:cNvGrpSpPr/>
          <p:nvPr/>
        </p:nvGrpSpPr>
        <p:grpSpPr>
          <a:xfrm>
            <a:off x="1357049" y="6553199"/>
            <a:ext cx="6887102" cy="5838204"/>
            <a:chOff x="7755955" y="1933676"/>
            <a:chExt cx="6364776" cy="5395428"/>
          </a:xfrm>
        </p:grpSpPr>
        <p:pic>
          <p:nvPicPr>
            <p:cNvPr id="228" name="图片 227"/>
            <p:cNvPicPr>
              <a:picLocks noChangeAspect="1"/>
            </p:cNvPicPr>
            <p:nvPr/>
          </p:nvPicPr>
          <p:blipFill>
            <a:blip r:embed="rId2"/>
            <a:stretch>
              <a:fillRect/>
            </a:stretch>
          </p:blipFill>
          <p:spPr>
            <a:xfrm>
              <a:off x="7755955" y="1933676"/>
              <a:ext cx="6364776" cy="5395428"/>
            </a:xfrm>
            <a:prstGeom prst="rect">
              <a:avLst/>
            </a:prstGeom>
          </p:spPr>
        </p:pic>
        <p:sp>
          <p:nvSpPr>
            <p:cNvPr id="229" name="椭圆 228"/>
            <p:cNvSpPr/>
            <p:nvPr/>
          </p:nvSpPr>
          <p:spPr>
            <a:xfrm>
              <a:off x="10362609" y="4119326"/>
              <a:ext cx="1676400" cy="1024127"/>
            </a:xfrm>
            <a:prstGeom prst="ellipse">
              <a:avLst/>
            </a:prstGeom>
            <a:solidFill>
              <a:srgbClr val="8EC9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文本框 229"/>
            <p:cNvSpPr txBox="1"/>
            <p:nvPr/>
          </p:nvSpPr>
          <p:spPr>
            <a:xfrm>
              <a:off x="10339034" y="4215890"/>
              <a:ext cx="1723549" cy="830997"/>
            </a:xfrm>
            <a:prstGeom prst="rect">
              <a:avLst/>
            </a:prstGeom>
            <a:noFill/>
          </p:spPr>
          <p:txBody>
            <a:bodyPr wrap="none" rtlCol="0" anchor="ct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社区生活圈</a:t>
              </a:r>
              <a:endParaRPr lang="en-US" altLang="zh-CN" sz="2400" b="1">
                <a:solidFill>
                  <a:schemeClr val="bg1"/>
                </a:solidFill>
                <a:latin typeface="微软雅黑" panose="020B0503020204020204" pitchFamily="34" charset="-122"/>
                <a:ea typeface="微软雅黑" panose="020B0503020204020204" pitchFamily="34" charset="-122"/>
              </a:endParaRPr>
            </a:p>
            <a:p>
              <a:pPr algn="ctr"/>
              <a:r>
                <a:rPr lang="zh-CN" altLang="en-US" sz="2400" b="1">
                  <a:solidFill>
                    <a:schemeClr val="bg1"/>
                  </a:solidFill>
                  <a:latin typeface="微软雅黑" panose="020B0503020204020204" pitchFamily="34" charset="-122"/>
                  <a:ea typeface="微软雅黑" panose="020B0503020204020204" pitchFamily="34" charset="-122"/>
                </a:rPr>
                <a:t>营造</a:t>
              </a:r>
              <a:endParaRPr lang="zh-CN" altLang="en-US" sz="2400" b="1">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0" y="0"/>
            <a:ext cx="9601200" cy="646330"/>
            <a:chOff x="0" y="0"/>
            <a:chExt cx="9601200" cy="487690"/>
          </a:xfrm>
        </p:grpSpPr>
        <p:sp>
          <p:nvSpPr>
            <p:cNvPr id="17" name="矩形 16"/>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文本框 17"/>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grpSp>
        <p:nvGrpSpPr>
          <p:cNvPr id="19" name="组合 18"/>
          <p:cNvGrpSpPr/>
          <p:nvPr/>
        </p:nvGrpSpPr>
        <p:grpSpPr>
          <a:xfrm>
            <a:off x="209550" y="848758"/>
            <a:ext cx="736600" cy="487691"/>
            <a:chOff x="1282700" y="1663700"/>
            <a:chExt cx="876300" cy="647700"/>
          </a:xfrm>
          <a:solidFill>
            <a:srgbClr val="2D5661"/>
          </a:solidFill>
        </p:grpSpPr>
        <p:sp>
          <p:nvSpPr>
            <p:cNvPr id="20"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2" name="文本框 21"/>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03 </a:t>
            </a:r>
            <a:r>
              <a:rPr lang="zh-CN" altLang="en-US" sz="3600" b="1">
                <a:solidFill>
                  <a:srgbClr val="2D5661"/>
                </a:solidFill>
                <a:latin typeface="微软雅黑" panose="020B0503020204020204" pitchFamily="34" charset="-122"/>
                <a:ea typeface="微软雅黑" panose="020B0503020204020204" pitchFamily="34" charset="-122"/>
              </a:rPr>
              <a:t>设施完善，夯实支撑体系</a:t>
            </a:r>
            <a:endParaRPr lang="zh-CN" altLang="en-US" sz="3600" b="1">
              <a:solidFill>
                <a:srgbClr val="2D566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artisticPaintBrush/>
                    </a14:imgEffect>
                  </a14:imgLayer>
                </a14:imgProps>
              </a:ext>
              <a:ext uri="{28A0092B-C50C-407E-A947-70E740481C1C}">
                <a14:useLocalDpi xmlns:a14="http://schemas.microsoft.com/office/drawing/2010/main" val="0"/>
              </a:ext>
            </a:extLst>
          </a:blip>
          <a:srcRect t="11153" b="40557"/>
          <a:stretch>
            <a:fillRect/>
          </a:stretch>
        </p:blipFill>
        <p:spPr>
          <a:xfrm>
            <a:off x="1" y="10549053"/>
            <a:ext cx="9601199" cy="2252547"/>
          </a:xfrm>
          <a:prstGeom prst="rect">
            <a:avLst/>
          </a:prstGeom>
        </p:spPr>
      </p:pic>
      <p:sp>
        <p:nvSpPr>
          <p:cNvPr id="3" name="矩形 2"/>
          <p:cNvSpPr/>
          <p:nvPr/>
        </p:nvSpPr>
        <p:spPr>
          <a:xfrm>
            <a:off x="1" y="10549052"/>
            <a:ext cx="9601198" cy="2252548"/>
          </a:xfrm>
          <a:prstGeom prst="rect">
            <a:avLst/>
          </a:prstGeom>
          <a:gradFill>
            <a:gsLst>
              <a:gs pos="85000">
                <a:srgbClr val="EBF3FA">
                  <a:alpha val="80000"/>
                </a:srgbClr>
              </a:gs>
              <a:gs pos="0">
                <a:schemeClr val="bg1"/>
              </a:gs>
              <a:gs pos="100000">
                <a:schemeClr val="accent5">
                  <a:lumMod val="20000"/>
                  <a:lumOff val="80000"/>
                  <a:alpha val="7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文本框 222"/>
          <p:cNvSpPr txBox="1"/>
          <p:nvPr/>
        </p:nvSpPr>
        <p:spPr>
          <a:xfrm>
            <a:off x="209548" y="1495089"/>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3.3 </a:t>
            </a:r>
            <a:r>
              <a:rPr lang="zh-CN" altLang="en-US" sz="2400" b="1">
                <a:solidFill>
                  <a:srgbClr val="2D5661"/>
                </a:solidFill>
                <a:latin typeface="微软雅黑" panose="020B0503020204020204" pitchFamily="34" charset="-122"/>
                <a:ea typeface="微软雅黑" panose="020B0503020204020204" pitchFamily="34" charset="-122"/>
              </a:rPr>
              <a:t>补齐市政基础设施短板</a:t>
            </a:r>
            <a:endParaRPr lang="zh-CN" altLang="en-US" sz="2400" b="1">
              <a:solidFill>
                <a:srgbClr val="2D5661"/>
              </a:solidFill>
              <a:latin typeface="微软雅黑" panose="020B0503020204020204" pitchFamily="34" charset="-122"/>
              <a:ea typeface="微软雅黑" panose="020B0503020204020204" pitchFamily="34" charset="-122"/>
            </a:endParaRPr>
          </a:p>
        </p:txBody>
      </p:sp>
      <p:sp>
        <p:nvSpPr>
          <p:cNvPr id="224" name="文本框 223"/>
          <p:cNvSpPr txBox="1"/>
          <p:nvPr/>
        </p:nvSpPr>
        <p:spPr>
          <a:xfrm>
            <a:off x="209547" y="1956754"/>
            <a:ext cx="9182099" cy="817146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zh-CN" altLang="en-US" sz="2000" b="1">
                <a:latin typeface="微软雅黑" panose="020B0503020204020204" pitchFamily="34" charset="-122"/>
                <a:ea typeface="微软雅黑" panose="020B0503020204020204" pitchFamily="34" charset="-122"/>
              </a:rPr>
              <a:t>给水设施</a:t>
            </a:r>
            <a:endParaRPr lang="en-US" altLang="zh-CN" sz="2000" b="1">
              <a:latin typeface="微软雅黑" panose="020B0503020204020204" pitchFamily="34" charset="-122"/>
              <a:ea typeface="微软雅黑" panose="020B0503020204020204" pitchFamily="34" charset="-122"/>
            </a:endParaRPr>
          </a:p>
          <a:p>
            <a:pPr marL="342900" indent="-342900" algn="just">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rPr>
              <a:t>深入实施城乡一体化供水工程，加快给水管网建设，规划到</a:t>
            </a:r>
            <a:r>
              <a:rPr lang="en-US" altLang="zh-CN">
                <a:latin typeface="微软雅黑" panose="020B0503020204020204" pitchFamily="34" charset="-122"/>
                <a:ea typeface="微软雅黑" panose="020B0503020204020204" pitchFamily="34" charset="-122"/>
              </a:rPr>
              <a:t>2035</a:t>
            </a:r>
            <a:r>
              <a:rPr lang="zh-CN" altLang="en-US">
                <a:latin typeface="微软雅黑" panose="020B0503020204020204" pitchFamily="34" charset="-122"/>
                <a:ea typeface="微软雅黑" panose="020B0503020204020204" pitchFamily="34" charset="-122"/>
              </a:rPr>
              <a:t>年，全镇自来水普及率达到</a:t>
            </a:r>
            <a:r>
              <a:rPr lang="en-US" altLang="zh-CN">
                <a:latin typeface="微软雅黑" panose="020B0503020204020204" pitchFamily="34" charset="-122"/>
                <a:ea typeface="微软雅黑" panose="020B0503020204020204" pitchFamily="34" charset="-122"/>
              </a:rPr>
              <a:t>100%</a:t>
            </a:r>
            <a:r>
              <a:rPr lang="zh-CN" altLang="en-US">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a:p>
            <a:pPr marL="342900" indent="-342900" algn="just">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rPr>
              <a:t>加强区域供水的管道连通，提高供水区域间联合调度及应对突发事故能力。</a:t>
            </a:r>
            <a:endParaRPr lang="en-US" altLang="zh-CN">
              <a:latin typeface="微软雅黑" panose="020B0503020204020204" pitchFamily="34" charset="-122"/>
              <a:ea typeface="微软雅黑" panose="020B0503020204020204" pitchFamily="34" charset="-122"/>
            </a:endParaRPr>
          </a:p>
          <a:p>
            <a:pPr marL="342900" indent="-342900" algn="just">
              <a:lnSpc>
                <a:spcPct val="150000"/>
              </a:lnSpc>
              <a:buFont typeface="Arial" panose="020B0604020202020204" pitchFamily="34" charset="0"/>
              <a:buChar char="•"/>
            </a:pPr>
            <a:endParaRPr lang="zh-CN" altLang="en-US">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Ø"/>
            </a:pPr>
            <a:r>
              <a:rPr lang="zh-CN" altLang="en-US" sz="2000" b="1">
                <a:latin typeface="微软雅黑" panose="020B0503020204020204" pitchFamily="34" charset="-122"/>
                <a:ea typeface="微软雅黑" panose="020B0503020204020204" pitchFamily="34" charset="-122"/>
              </a:rPr>
              <a:t>污水设施</a:t>
            </a:r>
            <a:endParaRPr lang="zh-CN" altLang="en-US" sz="2000" b="1">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rPr>
              <a:t>镇域统筹协调城乡污水处理设施布局，促进形成集中与分散处理相结合的污水治理格局。</a:t>
            </a:r>
            <a:endParaRPr lang="en-US" altLang="zh-CN">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rPr>
              <a:t>规划到</a:t>
            </a:r>
            <a:r>
              <a:rPr lang="en-US" altLang="zh-CN">
                <a:latin typeface="微软雅黑" panose="020B0503020204020204" pitchFamily="34" charset="-122"/>
                <a:ea typeface="微软雅黑" panose="020B0503020204020204" pitchFamily="34" charset="-122"/>
              </a:rPr>
              <a:t>2035</a:t>
            </a:r>
            <a:r>
              <a:rPr lang="zh-CN" altLang="en-US">
                <a:latin typeface="微软雅黑" panose="020B0503020204020204" pitchFamily="34" charset="-122"/>
                <a:ea typeface="微软雅黑" panose="020B0503020204020204" pitchFamily="34" charset="-122"/>
              </a:rPr>
              <a:t>年，镇域村庄污水收集、处理率达到</a:t>
            </a:r>
            <a:r>
              <a:rPr lang="en-US" altLang="zh-CN">
                <a:latin typeface="微软雅黑" panose="020B0503020204020204" pitchFamily="34" charset="-122"/>
                <a:ea typeface="微软雅黑" panose="020B0503020204020204" pitchFamily="34" charset="-122"/>
              </a:rPr>
              <a:t>90%</a:t>
            </a:r>
            <a:r>
              <a:rPr lang="zh-CN" altLang="en-US">
                <a:latin typeface="微软雅黑" panose="020B0503020204020204" pitchFamily="34" charset="-122"/>
                <a:ea typeface="微软雅黑" panose="020B0503020204020204" pitchFamily="34" charset="-122"/>
              </a:rPr>
              <a:t>以上，镇政府驻地生活污水集中处理率达到</a:t>
            </a:r>
            <a:r>
              <a:rPr lang="en-US" altLang="zh-CN">
                <a:latin typeface="微软雅黑" panose="020B0503020204020204" pitchFamily="34" charset="-122"/>
                <a:ea typeface="微软雅黑" panose="020B0503020204020204" pitchFamily="34" charset="-122"/>
              </a:rPr>
              <a:t>95%</a:t>
            </a:r>
            <a:r>
              <a:rPr lang="zh-CN" altLang="en-US">
                <a:latin typeface="微软雅黑" panose="020B0503020204020204" pitchFamily="34" charset="-122"/>
                <a:ea typeface="微软雅黑" panose="020B0503020204020204" pitchFamily="34" charset="-122"/>
              </a:rPr>
              <a:t>以上。</a:t>
            </a:r>
            <a:endParaRPr lang="en-US" altLang="zh-CN">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endParaRPr lang="zh-CN" altLang="en-US">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Ø"/>
            </a:pPr>
            <a:r>
              <a:rPr lang="zh-CN" altLang="en-US" sz="2000" b="1">
                <a:latin typeface="微软雅黑" panose="020B0503020204020204" pitchFamily="34" charset="-122"/>
                <a:ea typeface="微软雅黑" panose="020B0503020204020204" pitchFamily="34" charset="-122"/>
              </a:rPr>
              <a:t>环卫设施</a:t>
            </a:r>
            <a:endParaRPr lang="zh-CN" altLang="en-US" sz="2000" b="1">
              <a:latin typeface="微软雅黑" panose="020B0503020204020204" pitchFamily="34" charset="-122"/>
              <a:ea typeface="微软雅黑" panose="020B0503020204020204" pitchFamily="34" charset="-122"/>
            </a:endParaRPr>
          </a:p>
          <a:p>
            <a:pPr marL="342900" indent="-342900" algn="just">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rPr>
              <a:t>按照垃圾处理“无害化、资源减量和产业”要求，推行分类、推进建筑垃圾资源化利用，加强医疗危险固废物源头控制。</a:t>
            </a:r>
            <a:endParaRPr lang="en-US" altLang="zh-CN">
              <a:latin typeface="微软雅黑" panose="020B0503020204020204" pitchFamily="34" charset="-122"/>
              <a:ea typeface="微软雅黑" panose="020B0503020204020204" pitchFamily="34" charset="-122"/>
            </a:endParaRPr>
          </a:p>
          <a:p>
            <a:pPr marL="342900" indent="-342900" algn="just">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rPr>
              <a:t>推进垃圾分类收集，完善垃圾收集设施，采用“户分类、村收集、镇转运、市处理”的模式。</a:t>
            </a:r>
            <a:endParaRPr lang="en-US" altLang="zh-CN">
              <a:latin typeface="微软雅黑" panose="020B0503020204020204" pitchFamily="34" charset="-122"/>
              <a:ea typeface="微软雅黑" panose="020B0503020204020204" pitchFamily="34" charset="-122"/>
            </a:endParaRPr>
          </a:p>
          <a:p>
            <a:pPr marL="342900" indent="-342900" algn="just">
              <a:lnSpc>
                <a:spcPct val="150000"/>
              </a:lnSpc>
              <a:buFont typeface="Arial" panose="020B0604020202020204" pitchFamily="34" charset="0"/>
              <a:buChar char="•"/>
            </a:pPr>
            <a:endParaRPr lang="zh-CN" altLang="en-US">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Ø"/>
            </a:pPr>
            <a:r>
              <a:rPr lang="zh-CN" altLang="en-US" sz="2000" b="1">
                <a:latin typeface="微软雅黑" panose="020B0503020204020204" pitchFamily="34" charset="-122"/>
                <a:ea typeface="微软雅黑" panose="020B0503020204020204" pitchFamily="34" charset="-122"/>
              </a:rPr>
              <a:t>电力设施</a:t>
            </a:r>
            <a:endParaRPr lang="en-US" altLang="zh-CN" sz="2000" b="1">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rPr>
              <a:t>加强电力基础设施建设，提高电网线路供电安全。</a:t>
            </a:r>
            <a:endParaRPr lang="zh-CN" altLang="en-US">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rPr>
              <a:t>在区域电网基础上，进一步完善</a:t>
            </a:r>
            <a:r>
              <a:rPr lang="en-US" altLang="zh-CN">
                <a:latin typeface="微软雅黑" panose="020B0503020204020204" pitchFamily="34" charset="-122"/>
                <a:ea typeface="微软雅黑" panose="020B0503020204020204" pitchFamily="34" charset="-122"/>
              </a:rPr>
              <a:t>110kV</a:t>
            </a:r>
            <a:r>
              <a:rPr lang="zh-CN" altLang="en-US">
                <a:latin typeface="微软雅黑" panose="020B0503020204020204" pitchFamily="34" charset="-122"/>
                <a:ea typeface="微软雅黑" panose="020B0503020204020204" pitchFamily="34" charset="-122"/>
              </a:rPr>
              <a:t>、</a:t>
            </a:r>
            <a:r>
              <a:rPr lang="en-US" altLang="zh-CN">
                <a:latin typeface="微软雅黑" panose="020B0503020204020204" pitchFamily="34" charset="-122"/>
                <a:ea typeface="微软雅黑" panose="020B0503020204020204" pitchFamily="34" charset="-122"/>
              </a:rPr>
              <a:t>35kV</a:t>
            </a:r>
            <a:r>
              <a:rPr lang="zh-CN" altLang="en-US">
                <a:latin typeface="微软雅黑" panose="020B0503020204020204" pitchFamily="34" charset="-122"/>
                <a:ea typeface="微软雅黑" panose="020B0503020204020204" pitchFamily="34" charset="-122"/>
              </a:rPr>
              <a:t>变电站点布局。</a:t>
            </a:r>
            <a:endParaRPr lang="zh-CN" altLang="en-US" b="1">
              <a:latin typeface="微软雅黑" panose="020B0503020204020204" pitchFamily="34" charset="-122"/>
              <a:ea typeface="微软雅黑" panose="020B0503020204020204" pitchFamily="34" charset="-122"/>
            </a:endParaRPr>
          </a:p>
        </p:txBody>
      </p:sp>
      <p:grpSp>
        <p:nvGrpSpPr>
          <p:cNvPr id="15" name="组合 14"/>
          <p:cNvGrpSpPr/>
          <p:nvPr/>
        </p:nvGrpSpPr>
        <p:grpSpPr>
          <a:xfrm>
            <a:off x="0" y="0"/>
            <a:ext cx="9601200" cy="646330"/>
            <a:chOff x="0" y="0"/>
            <a:chExt cx="9601200" cy="487690"/>
          </a:xfrm>
        </p:grpSpPr>
        <p:sp>
          <p:nvSpPr>
            <p:cNvPr id="16" name="矩形 15"/>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文本框 16"/>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grpSp>
        <p:nvGrpSpPr>
          <p:cNvPr id="18" name="组合 17"/>
          <p:cNvGrpSpPr/>
          <p:nvPr/>
        </p:nvGrpSpPr>
        <p:grpSpPr>
          <a:xfrm>
            <a:off x="209550" y="848758"/>
            <a:ext cx="736600" cy="487691"/>
            <a:chOff x="1282700" y="1663700"/>
            <a:chExt cx="876300" cy="647700"/>
          </a:xfrm>
          <a:solidFill>
            <a:srgbClr val="2D5661"/>
          </a:solidFill>
        </p:grpSpPr>
        <p:sp>
          <p:nvSpPr>
            <p:cNvPr id="19"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1" name="文本框 20"/>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03 </a:t>
            </a:r>
            <a:r>
              <a:rPr lang="zh-CN" altLang="en-US" sz="3600" b="1">
                <a:solidFill>
                  <a:srgbClr val="2D5661"/>
                </a:solidFill>
                <a:latin typeface="微软雅黑" panose="020B0503020204020204" pitchFamily="34" charset="-122"/>
                <a:ea typeface="微软雅黑" panose="020B0503020204020204" pitchFamily="34" charset="-122"/>
              </a:rPr>
              <a:t>设施完善，夯实支撑体系</a:t>
            </a:r>
            <a:endParaRPr lang="zh-CN" altLang="en-US" sz="3600" b="1">
              <a:solidFill>
                <a:srgbClr val="2D566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artisticPaintBrush/>
                    </a14:imgEffect>
                  </a14:imgLayer>
                </a14:imgProps>
              </a:ext>
              <a:ext uri="{28A0092B-C50C-407E-A947-70E740481C1C}">
                <a14:useLocalDpi xmlns:a14="http://schemas.microsoft.com/office/drawing/2010/main" val="0"/>
              </a:ext>
            </a:extLst>
          </a:blip>
          <a:srcRect t="11153" b="40557"/>
          <a:stretch>
            <a:fillRect/>
          </a:stretch>
        </p:blipFill>
        <p:spPr>
          <a:xfrm>
            <a:off x="1" y="10549053"/>
            <a:ext cx="9601199" cy="2252547"/>
          </a:xfrm>
          <a:prstGeom prst="rect">
            <a:avLst/>
          </a:prstGeom>
        </p:spPr>
      </p:pic>
      <p:sp>
        <p:nvSpPr>
          <p:cNvPr id="3" name="矩形 2"/>
          <p:cNvSpPr/>
          <p:nvPr/>
        </p:nvSpPr>
        <p:spPr>
          <a:xfrm>
            <a:off x="1" y="10549052"/>
            <a:ext cx="9601198" cy="2252548"/>
          </a:xfrm>
          <a:prstGeom prst="rect">
            <a:avLst/>
          </a:prstGeom>
          <a:gradFill>
            <a:gsLst>
              <a:gs pos="85000">
                <a:srgbClr val="EBF3FA">
                  <a:alpha val="80000"/>
                </a:srgbClr>
              </a:gs>
              <a:gs pos="0">
                <a:schemeClr val="bg1"/>
              </a:gs>
              <a:gs pos="100000">
                <a:schemeClr val="accent5">
                  <a:lumMod val="20000"/>
                  <a:lumOff val="80000"/>
                  <a:alpha val="7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文本框 222"/>
          <p:cNvSpPr txBox="1"/>
          <p:nvPr/>
        </p:nvSpPr>
        <p:spPr>
          <a:xfrm>
            <a:off x="209548" y="1495089"/>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3.4 </a:t>
            </a:r>
            <a:r>
              <a:rPr lang="zh-CN" altLang="en-US" sz="2400" b="1">
                <a:solidFill>
                  <a:srgbClr val="2D5661"/>
                </a:solidFill>
                <a:latin typeface="微软雅黑" panose="020B0503020204020204" pitchFamily="34" charset="-122"/>
                <a:ea typeface="微软雅黑" panose="020B0503020204020204" pitchFamily="34" charset="-122"/>
              </a:rPr>
              <a:t>完善安全防灾设施</a:t>
            </a:r>
            <a:endParaRPr lang="zh-CN" altLang="en-US" sz="2400" b="1">
              <a:solidFill>
                <a:srgbClr val="2D5661"/>
              </a:solidFill>
              <a:latin typeface="微软雅黑" panose="020B0503020204020204" pitchFamily="34" charset="-122"/>
              <a:ea typeface="微软雅黑" panose="020B0503020204020204" pitchFamily="34" charset="-122"/>
            </a:endParaRPr>
          </a:p>
        </p:txBody>
      </p:sp>
      <p:sp>
        <p:nvSpPr>
          <p:cNvPr id="224" name="文本框 223"/>
          <p:cNvSpPr txBox="1"/>
          <p:nvPr/>
        </p:nvSpPr>
        <p:spPr>
          <a:xfrm>
            <a:off x="209547" y="1956754"/>
            <a:ext cx="9182099" cy="9271256"/>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综合防灾减灾规划</a:t>
            </a:r>
            <a:endParaRPr lang="zh-CN" altLang="en-US" sz="2000" b="1" dirty="0">
              <a:latin typeface="微软雅黑" panose="020B0503020204020204" pitchFamily="34" charset="-122"/>
              <a:ea typeface="微软雅黑" panose="020B0503020204020204" pitchFamily="34" charset="-122"/>
            </a:endParaRPr>
          </a:p>
          <a:p>
            <a:pPr indent="539750" algn="just">
              <a:lnSpc>
                <a:spcPct val="150000"/>
              </a:lnSpc>
            </a:pPr>
            <a:r>
              <a:rPr lang="zh-CN" altLang="en-US" sz="2000" dirty="0">
                <a:latin typeface="微软雅黑" panose="020B0503020204020204" pitchFamily="34" charset="-122"/>
                <a:ea typeface="微软雅黑" panose="020B0503020204020204" pitchFamily="34" charset="-122"/>
              </a:rPr>
              <a:t>规划以</a:t>
            </a:r>
            <a:r>
              <a:rPr lang="en-US" altLang="zh-CN" sz="2000" dirty="0">
                <a:latin typeface="微软雅黑" panose="020B0503020204020204" pitchFamily="34" charset="-122"/>
                <a:ea typeface="微软雅黑" panose="020B0503020204020204" pitchFamily="34" charset="-122"/>
              </a:rPr>
              <a:t>S238</a:t>
            </a:r>
            <a:r>
              <a:rPr lang="zh-CN" altLang="en-US" sz="2000" dirty="0">
                <a:latin typeface="微软雅黑" panose="020B0503020204020204" pitchFamily="34" charset="-122"/>
                <a:ea typeface="微软雅黑" panose="020B0503020204020204" pitchFamily="34" charset="-122"/>
              </a:rPr>
              <a:t>、开创路、北外环路等主干道等作为一级疏散通道，其他县乡道作为二级疏散通道；规划镇政府作为防灾指挥中心，朔里镇医院作为应急医疗中心；镇域公园绿地、健身活动场地、广场、学校等空旷地作为应急避难场所。</a:t>
            </a:r>
            <a:endParaRPr lang="zh-CN" altLang="en-US" sz="2000" dirty="0">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消防工程规划</a:t>
            </a:r>
            <a:endParaRPr lang="zh-CN" altLang="en-US" sz="2000" b="1" dirty="0">
              <a:latin typeface="微软雅黑" panose="020B0503020204020204" pitchFamily="34" charset="-122"/>
              <a:ea typeface="微软雅黑" panose="020B0503020204020204" pitchFamily="34" charset="-122"/>
            </a:endParaRPr>
          </a:p>
          <a:p>
            <a:pPr indent="539750" algn="just">
              <a:lnSpc>
                <a:spcPct val="150000"/>
              </a:lnSpc>
            </a:pPr>
            <a:r>
              <a:rPr lang="zh-CN" altLang="en-US" sz="2000" dirty="0">
                <a:latin typeface="微软雅黑" panose="020B0503020204020204" pitchFamily="34" charset="-122"/>
                <a:ea typeface="微软雅黑" panose="020B0503020204020204" pitchFamily="34" charset="-122"/>
              </a:rPr>
              <a:t>基于人口、产业集聚规模，未来结合实际需求新建消防站，根据消防规范，消防车能在</a:t>
            </a:r>
            <a:r>
              <a:rPr lang="en-US" altLang="zh-CN" sz="2000" dirty="0">
                <a:latin typeface="微软雅黑" panose="020B0503020204020204" pitchFamily="34" charset="-122"/>
                <a:ea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rPr>
              <a:t>分钟内到达责任区边缘。集中居住区、公共场所等区域应配置灭火器材或安装公共消防栓、设置消防水池。</a:t>
            </a:r>
            <a:endParaRPr lang="zh-CN" altLang="en-US" sz="2000" dirty="0">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防洪工程规划</a:t>
            </a:r>
            <a:endParaRPr lang="zh-CN" altLang="en-US" sz="2000" b="1" dirty="0">
              <a:latin typeface="微软雅黑" panose="020B0503020204020204" pitchFamily="34" charset="-122"/>
              <a:ea typeface="微软雅黑" panose="020B0503020204020204" pitchFamily="34" charset="-122"/>
            </a:endParaRPr>
          </a:p>
          <a:p>
            <a:pPr indent="539750" algn="just">
              <a:lnSpc>
                <a:spcPct val="150000"/>
              </a:lnSpc>
            </a:pPr>
            <a:r>
              <a:rPr lang="zh-CN" altLang="en-US" sz="2000" dirty="0">
                <a:latin typeface="微软雅黑" panose="020B0503020204020204" pitchFamily="34" charset="-122"/>
                <a:ea typeface="微软雅黑" panose="020B0503020204020204" pitchFamily="34" charset="-122"/>
              </a:rPr>
              <a:t>衔接淮北市国土空间总体规划，镇区防洪标准按</a:t>
            </a:r>
            <a:r>
              <a:rPr lang="en-US" altLang="zh-CN" sz="2000" dirty="0">
                <a:latin typeface="微软雅黑" panose="020B0503020204020204" pitchFamily="34" charset="-122"/>
                <a:ea typeface="微软雅黑" panose="020B0503020204020204" pitchFamily="34" charset="-122"/>
              </a:rPr>
              <a:t>50</a:t>
            </a:r>
            <a:r>
              <a:rPr lang="zh-CN" altLang="en-US" sz="2000" dirty="0">
                <a:latin typeface="微软雅黑" panose="020B0503020204020204" pitchFamily="34" charset="-122"/>
                <a:ea typeface="微软雅黑" panose="020B0503020204020204" pitchFamily="34" charset="-122"/>
              </a:rPr>
              <a:t>年一遇设防，镇域按</a:t>
            </a:r>
            <a:r>
              <a:rPr lang="en-US" altLang="zh-CN" sz="2000" dirty="0">
                <a:latin typeface="微软雅黑" panose="020B0503020204020204" pitchFamily="34" charset="-122"/>
                <a:ea typeface="微软雅黑" panose="020B0503020204020204" pitchFamily="34" charset="-122"/>
              </a:rPr>
              <a:t>30</a:t>
            </a:r>
            <a:r>
              <a:rPr lang="zh-CN" altLang="en-US" sz="2000" dirty="0">
                <a:latin typeface="微软雅黑" panose="020B0503020204020204" pitchFamily="34" charset="-122"/>
                <a:ea typeface="微软雅黑" panose="020B0503020204020204" pitchFamily="34" charset="-122"/>
              </a:rPr>
              <a:t>年一遇设防；镇区完善排水防涝系统，增加排水管道、泵站和蓄水池，全面提升城镇排水防涝能力。</a:t>
            </a:r>
            <a:endParaRPr lang="zh-CN" altLang="en-US" sz="2000" dirty="0">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抗震工程规划</a:t>
            </a:r>
            <a:endParaRPr lang="zh-CN" altLang="en-US" sz="2000" b="1" dirty="0">
              <a:latin typeface="微软雅黑" panose="020B0503020204020204" pitchFamily="34" charset="-122"/>
              <a:ea typeface="微软雅黑" panose="020B0503020204020204" pitchFamily="34" charset="-122"/>
            </a:endParaRPr>
          </a:p>
          <a:p>
            <a:pPr indent="539750" algn="just">
              <a:lnSpc>
                <a:spcPct val="150000"/>
              </a:lnSpc>
            </a:pPr>
            <a:r>
              <a:rPr lang="zh-CN" altLang="en-US" sz="2000" dirty="0">
                <a:latin typeface="微软雅黑" panose="020B0503020204020204" pitchFamily="34" charset="-122"/>
                <a:ea typeface="微软雅黑" panose="020B0503020204020204" pitchFamily="34" charset="-122"/>
              </a:rPr>
              <a:t>规划所有新建建（构）筑物严格按照国家</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房屋建筑工程抗震设防管理规定</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等文件要求设计、建设。一般建筑地震烈度按照</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度标准设防，公共建筑如医院、学校、公共服务中心等重点工程抗震设防标准为</a:t>
            </a:r>
            <a:r>
              <a:rPr lang="en-US" altLang="zh-CN" sz="2000" dirty="0">
                <a:latin typeface="微软雅黑" panose="020B0503020204020204" pitchFamily="34" charset="-122"/>
                <a:ea typeface="微软雅黑" panose="020B0503020204020204" pitchFamily="34" charset="-122"/>
              </a:rPr>
              <a:t>7</a:t>
            </a:r>
            <a:r>
              <a:rPr lang="zh-CN" altLang="en-US" sz="2000" dirty="0">
                <a:latin typeface="微软雅黑" panose="020B0503020204020204" pitchFamily="34" charset="-122"/>
                <a:ea typeface="微软雅黑" panose="020B0503020204020204" pitchFamily="34" charset="-122"/>
              </a:rPr>
              <a:t>度。</a:t>
            </a:r>
            <a:endParaRPr lang="zh-CN" altLang="en-US" sz="2000" dirty="0">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防雷工程规划</a:t>
            </a:r>
            <a:endParaRPr lang="zh-CN" altLang="en-US" sz="2000" b="1" dirty="0">
              <a:latin typeface="微软雅黑" panose="020B0503020204020204" pitchFamily="34" charset="-122"/>
              <a:ea typeface="微软雅黑" panose="020B0503020204020204" pitchFamily="34" charset="-122"/>
            </a:endParaRPr>
          </a:p>
          <a:p>
            <a:pPr indent="539750" algn="just">
              <a:lnSpc>
                <a:spcPct val="150000"/>
              </a:lnSpc>
            </a:pPr>
            <a:r>
              <a:rPr lang="zh-CN" altLang="en-US" sz="2000" dirty="0">
                <a:latin typeface="微软雅黑" panose="020B0503020204020204" pitchFamily="34" charset="-122"/>
                <a:ea typeface="微软雅黑" panose="020B0503020204020204" pitchFamily="34" charset="-122"/>
              </a:rPr>
              <a:t>规划公共建筑、产业建筑、文物保护单位等建</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构</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筑物需按照</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建筑物防雷设计规范</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GB 50057-2010</a:t>
            </a:r>
            <a:r>
              <a:rPr lang="zh-CN" altLang="en-US" sz="2000" dirty="0">
                <a:latin typeface="微软雅黑" panose="020B0503020204020204" pitchFamily="34" charset="-122"/>
                <a:ea typeface="微软雅黑" panose="020B0503020204020204" pitchFamily="34" charset="-122"/>
              </a:rPr>
              <a:t>）等相关标准要求因地制宜采取防雷措施，配置防雷装置，防止或减少雷击建（构）筑物所发生的人身伤亡和文物、财产损失。</a:t>
            </a:r>
            <a:endParaRPr lang="zh-CN" altLang="en-US" sz="2000" dirty="0">
              <a:latin typeface="微软雅黑" panose="020B0503020204020204" pitchFamily="34" charset="-122"/>
              <a:ea typeface="微软雅黑" panose="020B0503020204020204" pitchFamily="34" charset="-122"/>
            </a:endParaRPr>
          </a:p>
        </p:txBody>
      </p:sp>
      <p:grpSp>
        <p:nvGrpSpPr>
          <p:cNvPr id="15" name="组合 14"/>
          <p:cNvGrpSpPr/>
          <p:nvPr/>
        </p:nvGrpSpPr>
        <p:grpSpPr>
          <a:xfrm>
            <a:off x="0" y="0"/>
            <a:ext cx="9601200" cy="646330"/>
            <a:chOff x="0" y="0"/>
            <a:chExt cx="9601200" cy="487690"/>
          </a:xfrm>
        </p:grpSpPr>
        <p:sp>
          <p:nvSpPr>
            <p:cNvPr id="16" name="矩形 15"/>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文本框 16"/>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grpSp>
        <p:nvGrpSpPr>
          <p:cNvPr id="18" name="组合 17"/>
          <p:cNvGrpSpPr/>
          <p:nvPr/>
        </p:nvGrpSpPr>
        <p:grpSpPr>
          <a:xfrm>
            <a:off x="209550" y="848758"/>
            <a:ext cx="736600" cy="487691"/>
            <a:chOff x="1282700" y="1663700"/>
            <a:chExt cx="876300" cy="647700"/>
          </a:xfrm>
          <a:solidFill>
            <a:srgbClr val="2D5661"/>
          </a:solidFill>
        </p:grpSpPr>
        <p:sp>
          <p:nvSpPr>
            <p:cNvPr id="19"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1" name="文本框 20"/>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03 </a:t>
            </a:r>
            <a:r>
              <a:rPr lang="zh-CN" altLang="en-US" sz="3600" b="1">
                <a:solidFill>
                  <a:srgbClr val="2D5661"/>
                </a:solidFill>
                <a:latin typeface="微软雅黑" panose="020B0503020204020204" pitchFamily="34" charset="-122"/>
                <a:ea typeface="微软雅黑" panose="020B0503020204020204" pitchFamily="34" charset="-122"/>
              </a:rPr>
              <a:t>设施完善，夯实支撑体系</a:t>
            </a:r>
            <a:endParaRPr lang="zh-CN" altLang="en-US" sz="3600" b="1">
              <a:solidFill>
                <a:srgbClr val="2D566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898917" y="4680577"/>
            <a:ext cx="7785782" cy="7797165"/>
          </a:xfrm>
          <a:prstGeom prst="rect">
            <a:avLst/>
          </a:prstGeom>
        </p:spPr>
      </p:pic>
      <p:sp>
        <p:nvSpPr>
          <p:cNvPr id="3" name="文本框 2"/>
          <p:cNvSpPr txBox="1"/>
          <p:nvPr/>
        </p:nvSpPr>
        <p:spPr>
          <a:xfrm>
            <a:off x="209548" y="1495089"/>
            <a:ext cx="9182099" cy="461665"/>
          </a:xfrm>
          <a:prstGeom prst="rect">
            <a:avLst/>
          </a:prstGeom>
          <a:noFill/>
        </p:spPr>
        <p:txBody>
          <a:bodyPr wrap="square" rtlCol="0">
            <a:spAutoFit/>
          </a:bodyPr>
          <a:lstStyle/>
          <a:p>
            <a:r>
              <a:rPr lang="zh-CN" altLang="en-US" sz="2400" b="1">
                <a:solidFill>
                  <a:srgbClr val="2D5661"/>
                </a:solidFill>
                <a:latin typeface="微软雅黑" panose="020B0503020204020204" pitchFamily="34" charset="-122"/>
                <a:ea typeface="微软雅黑" panose="020B0503020204020204" pitchFamily="34" charset="-122"/>
              </a:rPr>
              <a:t>构建产业空间格局</a:t>
            </a:r>
            <a:endParaRPr lang="zh-CN" altLang="en-US" sz="2400" b="1">
              <a:solidFill>
                <a:srgbClr val="2D5661"/>
              </a:solidFill>
              <a:latin typeface="微软雅黑" panose="020B0503020204020204" pitchFamily="34" charset="-122"/>
              <a:ea typeface="微软雅黑" panose="020B0503020204020204" pitchFamily="34" charset="-122"/>
            </a:endParaRPr>
          </a:p>
        </p:txBody>
      </p:sp>
      <p:grpSp>
        <p:nvGrpSpPr>
          <p:cNvPr id="224" name="组合 223"/>
          <p:cNvGrpSpPr/>
          <p:nvPr/>
        </p:nvGrpSpPr>
        <p:grpSpPr>
          <a:xfrm>
            <a:off x="0" y="0"/>
            <a:ext cx="9601200" cy="646330"/>
            <a:chOff x="0" y="0"/>
            <a:chExt cx="9601200" cy="487690"/>
          </a:xfrm>
        </p:grpSpPr>
        <p:sp>
          <p:nvSpPr>
            <p:cNvPr id="225" name="矩形 224"/>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6" name="文本框 225"/>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grpSp>
        <p:nvGrpSpPr>
          <p:cNvPr id="231" name="组合 230"/>
          <p:cNvGrpSpPr/>
          <p:nvPr/>
        </p:nvGrpSpPr>
        <p:grpSpPr>
          <a:xfrm>
            <a:off x="209550" y="848758"/>
            <a:ext cx="736600" cy="487691"/>
            <a:chOff x="1282700" y="1663700"/>
            <a:chExt cx="876300" cy="647700"/>
          </a:xfrm>
          <a:solidFill>
            <a:srgbClr val="2D5661"/>
          </a:solidFill>
        </p:grpSpPr>
        <p:sp>
          <p:nvSpPr>
            <p:cNvPr id="232"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3"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34" name="文本框 233"/>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04 </a:t>
            </a:r>
            <a:r>
              <a:rPr lang="zh-CN" altLang="en-US" sz="3600" b="1">
                <a:solidFill>
                  <a:srgbClr val="2D5661"/>
                </a:solidFill>
                <a:latin typeface="微软雅黑" panose="020B0503020204020204" pitchFamily="34" charset="-122"/>
                <a:ea typeface="微软雅黑" panose="020B0503020204020204" pitchFamily="34" charset="-122"/>
              </a:rPr>
              <a:t>区域联动，构建产业格局</a:t>
            </a:r>
            <a:endParaRPr lang="zh-CN" altLang="en-US" sz="3600" b="1">
              <a:solidFill>
                <a:srgbClr val="2D5661"/>
              </a:solidFill>
              <a:latin typeface="微软雅黑" panose="020B0503020204020204" pitchFamily="34" charset="-122"/>
              <a:ea typeface="微软雅黑" panose="020B0503020204020204" pitchFamily="34" charset="-122"/>
            </a:endParaRPr>
          </a:p>
        </p:txBody>
      </p:sp>
      <p:sp>
        <p:nvSpPr>
          <p:cNvPr id="228" name="矩形 227"/>
          <p:cNvSpPr/>
          <p:nvPr/>
        </p:nvSpPr>
        <p:spPr>
          <a:xfrm>
            <a:off x="300788" y="6885827"/>
            <a:ext cx="492443" cy="3426579"/>
          </a:xfrm>
          <a:prstGeom prst="rect">
            <a:avLst/>
          </a:prstGeom>
        </p:spPr>
        <p:txBody>
          <a:bodyPr vert="eaVert" wrap="none">
            <a:spAutoFit/>
          </a:bodyPr>
          <a:lstStyle/>
          <a:p>
            <a:r>
              <a:rPr lang="zh-CN" altLang="en-US" sz="2000" b="1">
                <a:latin typeface="微软雅黑" panose="020B0503020204020204" pitchFamily="34" charset="-122"/>
                <a:ea typeface="微软雅黑" panose="020B0503020204020204" pitchFamily="34" charset="-122"/>
              </a:rPr>
              <a:t>镇域产业空间总体格局规划图</a:t>
            </a:r>
            <a:endParaRPr lang="zh-CN" altLang="en-US" sz="2000" b="1">
              <a:latin typeface="微软雅黑" panose="020B0503020204020204" pitchFamily="34" charset="-122"/>
              <a:ea typeface="微软雅黑" panose="020B0503020204020204" pitchFamily="34" charset="-122"/>
            </a:endParaRPr>
          </a:p>
        </p:txBody>
      </p:sp>
      <p:sp>
        <p:nvSpPr>
          <p:cNvPr id="229" name="文本框 228"/>
          <p:cNvSpPr txBox="1"/>
          <p:nvPr/>
        </p:nvSpPr>
        <p:spPr>
          <a:xfrm>
            <a:off x="186532" y="1956754"/>
            <a:ext cx="9205116" cy="2723823"/>
          </a:xfrm>
          <a:prstGeom prst="rect">
            <a:avLst/>
          </a:prstGeom>
          <a:noFill/>
        </p:spPr>
        <p:txBody>
          <a:bodyPr wrap="square">
            <a:spAutoFit/>
          </a:bodyPr>
          <a:lstStyle/>
          <a:p>
            <a:pPr algn="ctr">
              <a:lnSpc>
                <a:spcPct val="150000"/>
              </a:lnSpc>
            </a:pPr>
            <a:r>
              <a:rPr lang="zh-CN" altLang="en-US" sz="2400" b="1" dirty="0">
                <a:latin typeface="微软雅黑" panose="020B0503020204020204" pitchFamily="34" charset="-122"/>
                <a:ea typeface="微软雅黑" panose="020B0503020204020204" pitchFamily="34" charset="-122"/>
                <a:cs typeface="+mn-ea"/>
                <a:sym typeface="+mn-lt"/>
              </a:rPr>
              <a:t>规划构建“</a:t>
            </a:r>
            <a:r>
              <a:rPr lang="zh-CN" altLang="en-US" sz="2400" b="1" dirty="0">
                <a:solidFill>
                  <a:srgbClr val="C00000"/>
                </a:solidFill>
                <a:latin typeface="微软雅黑" panose="020B0503020204020204" pitchFamily="34" charset="-122"/>
                <a:ea typeface="微软雅黑" panose="020B0503020204020204" pitchFamily="34" charset="-122"/>
                <a:cs typeface="+mn-ea"/>
                <a:sym typeface="+mn-lt"/>
              </a:rPr>
              <a:t>两心四轴，四区多点</a:t>
            </a:r>
            <a:r>
              <a:rPr lang="zh-CN" altLang="en-US" sz="2400" b="1" dirty="0">
                <a:latin typeface="微软雅黑" panose="020B0503020204020204" pitchFamily="34" charset="-122"/>
                <a:ea typeface="微软雅黑" panose="020B0503020204020204" pitchFamily="34" charset="-122"/>
                <a:cs typeface="+mn-ea"/>
                <a:sym typeface="+mn-lt"/>
              </a:rPr>
              <a:t>” 的产业空间总体格局</a:t>
            </a:r>
            <a:endParaRPr lang="en-US" altLang="zh-CN" sz="2400" b="1" dirty="0">
              <a:latin typeface="微软雅黑" panose="020B0503020204020204" pitchFamily="34" charset="-122"/>
              <a:ea typeface="微软雅黑" panose="020B0503020204020204" pitchFamily="34" charset="-122"/>
              <a:cs typeface="+mn-ea"/>
              <a:sym typeface="+mn-lt"/>
            </a:endParaRPr>
          </a:p>
          <a:p>
            <a:pPr marL="342900" indent="-342900" algn="just">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cs typeface="+mn-ea"/>
                <a:sym typeface="+mn-lt"/>
              </a:rPr>
              <a:t>两心：</a:t>
            </a:r>
            <a:r>
              <a:rPr lang="zh-CN" altLang="en-US" dirty="0">
                <a:latin typeface="微软雅黑" panose="020B0503020204020204" pitchFamily="34" charset="-122"/>
                <a:ea typeface="微软雅黑" panose="020B0503020204020204" pitchFamily="34" charset="-122"/>
                <a:cs typeface="+mn-ea"/>
                <a:sym typeface="+mn-lt"/>
              </a:rPr>
              <a:t>以朔里镇区作为产业服务中心，以朔西湖采煤沉陷生态治理区作为生态绿心；</a:t>
            </a:r>
            <a:endParaRPr lang="en-US" altLang="zh-CN" dirty="0">
              <a:latin typeface="微软雅黑" panose="020B0503020204020204" pitchFamily="34" charset="-122"/>
              <a:ea typeface="微软雅黑" panose="020B0503020204020204" pitchFamily="34" charset="-122"/>
              <a:cs typeface="+mn-ea"/>
              <a:sym typeface="+mn-lt"/>
            </a:endParaRPr>
          </a:p>
          <a:p>
            <a:pPr marL="342900" indent="-342900" algn="just">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cs typeface="+mn-ea"/>
                <a:sym typeface="+mn-lt"/>
              </a:rPr>
              <a:t>四轴：</a:t>
            </a:r>
            <a:r>
              <a:rPr lang="en-US" altLang="zh-CN" dirty="0">
                <a:latin typeface="微软雅黑" panose="020B0503020204020204" pitchFamily="34" charset="-122"/>
                <a:ea typeface="微软雅黑" panose="020B0503020204020204" pitchFamily="34" charset="-122"/>
                <a:cs typeface="+mn-ea"/>
                <a:sym typeface="+mn-lt"/>
              </a:rPr>
              <a:t>S238</a:t>
            </a:r>
            <a:r>
              <a:rPr lang="zh-CN" altLang="en-US" dirty="0">
                <a:latin typeface="微软雅黑" panose="020B0503020204020204" pitchFamily="34" charset="-122"/>
                <a:ea typeface="微软雅黑" panose="020B0503020204020204" pitchFamily="34" charset="-122"/>
                <a:cs typeface="+mn-ea"/>
                <a:sym typeface="+mn-lt"/>
              </a:rPr>
              <a:t>产业联通轴，开创路产业联通轴，东方朔大道（宿丁路）产业联通轴，北外环路产业联通轴；</a:t>
            </a:r>
            <a:endParaRPr lang="en-US" altLang="zh-CN" b="1" dirty="0">
              <a:latin typeface="微软雅黑" panose="020B0503020204020204" pitchFamily="34" charset="-122"/>
              <a:ea typeface="微软雅黑" panose="020B0503020204020204" pitchFamily="34" charset="-122"/>
              <a:cs typeface="+mn-ea"/>
              <a:sym typeface="+mn-lt"/>
            </a:endParaRPr>
          </a:p>
          <a:p>
            <a:pPr marL="342900" indent="-342900" algn="just">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cs typeface="+mn-ea"/>
                <a:sym typeface="+mn-lt"/>
              </a:rPr>
              <a:t>四区：</a:t>
            </a:r>
            <a:r>
              <a:rPr lang="zh-CN" altLang="en-US" dirty="0">
                <a:latin typeface="微软雅黑" panose="020B0503020204020204" pitchFamily="34" charset="-122"/>
                <a:ea typeface="微软雅黑" panose="020B0503020204020204" pitchFamily="34" charset="-122"/>
                <a:cs typeface="+mn-ea"/>
                <a:sym typeface="+mn-lt"/>
              </a:rPr>
              <a:t>现代农业发展区，特色农业发展区，新兴制造业发展区，农文研旅融合发展区；</a:t>
            </a:r>
            <a:endParaRPr lang="en-US" altLang="zh-CN" dirty="0">
              <a:latin typeface="微软雅黑" panose="020B0503020204020204" pitchFamily="34" charset="-122"/>
              <a:ea typeface="微软雅黑" panose="020B0503020204020204" pitchFamily="34" charset="-122"/>
              <a:cs typeface="+mn-ea"/>
              <a:sym typeface="+mn-lt"/>
            </a:endParaRPr>
          </a:p>
          <a:p>
            <a:pPr marL="342900" indent="-342900" algn="just">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cs typeface="+mn-ea"/>
                <a:sym typeface="+mn-lt"/>
              </a:rPr>
              <a:t>多点：</a:t>
            </a:r>
            <a:r>
              <a:rPr lang="zh-CN" altLang="en-US" dirty="0">
                <a:latin typeface="微软雅黑" panose="020B0503020204020204" pitchFamily="34" charset="-122"/>
                <a:ea typeface="微软雅黑" panose="020B0503020204020204" pitchFamily="34" charset="-122"/>
                <a:cs typeface="+mn-ea"/>
                <a:sym typeface="+mn-lt"/>
              </a:rPr>
              <a:t>研学基地、运动养生、休闲度假、特色养殖等多产业节点。</a:t>
            </a:r>
            <a:endParaRPr lang="en-US" altLang="zh-CN"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srcRect l="670" r="5223"/>
          <a:stretch>
            <a:fillRect/>
          </a:stretch>
        </p:blipFill>
        <p:spPr>
          <a:xfrm>
            <a:off x="-1" y="7393259"/>
            <a:ext cx="9601201" cy="5408341"/>
          </a:xfrm>
          <a:prstGeom prst="rect">
            <a:avLst/>
          </a:prstGeom>
        </p:spPr>
      </p:pic>
      <p:sp>
        <p:nvSpPr>
          <p:cNvPr id="4" name="矩形 3"/>
          <p:cNvSpPr/>
          <p:nvPr/>
        </p:nvSpPr>
        <p:spPr>
          <a:xfrm>
            <a:off x="0" y="3412272"/>
            <a:ext cx="9601200" cy="3980987"/>
          </a:xfrm>
          <a:prstGeom prst="rect">
            <a:avLst/>
          </a:prstGeom>
          <a:gradFill>
            <a:gsLst>
              <a:gs pos="0">
                <a:schemeClr val="accent5">
                  <a:lumMod val="20000"/>
                  <a:lumOff val="80000"/>
                  <a:alpha val="40000"/>
                </a:schemeClr>
              </a:gs>
              <a:gs pos="100000">
                <a:schemeClr val="accent5">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b="1">
              <a:solidFill>
                <a:schemeClr val="accent5">
                  <a:lumMod val="50000"/>
                </a:schemeClr>
              </a:solidFill>
              <a:latin typeface="隶书" panose="02010509060101010101" pitchFamily="49" charset="-122"/>
              <a:ea typeface="隶书" panose="02010509060101010101" pitchFamily="49" charset="-122"/>
            </a:endParaRPr>
          </a:p>
        </p:txBody>
      </p:sp>
      <p:sp>
        <p:nvSpPr>
          <p:cNvPr id="5" name="矩形 4"/>
          <p:cNvSpPr/>
          <p:nvPr/>
        </p:nvSpPr>
        <p:spPr>
          <a:xfrm>
            <a:off x="0" y="7393259"/>
            <a:ext cx="9601200" cy="5408341"/>
          </a:xfrm>
          <a:prstGeom prst="rect">
            <a:avLst/>
          </a:prstGeom>
          <a:gradFill>
            <a:gsLst>
              <a:gs pos="0">
                <a:schemeClr val="accent5">
                  <a:lumMod val="20000"/>
                  <a:lumOff val="80000"/>
                </a:schemeClr>
              </a:gs>
              <a:gs pos="100000">
                <a:schemeClr val="bg1">
                  <a:alpha val="4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accent5">
                  <a:lumMod val="50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0" y="0"/>
            <a:ext cx="9601200" cy="3412273"/>
          </a:xfrm>
          <a:prstGeom prst="rect">
            <a:avLst/>
          </a:prstGeom>
          <a:solidFill>
            <a:schemeClr val="accent5">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accent5">
                  <a:lumMod val="50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09550" y="940754"/>
            <a:ext cx="9182099" cy="8124190"/>
          </a:xfrm>
          <a:prstGeom prst="rect">
            <a:avLst/>
          </a:prstGeom>
          <a:noFill/>
        </p:spPr>
        <p:txBody>
          <a:bodyPr wrap="square" rtlCol="0">
            <a:spAutoFit/>
          </a:bodyPr>
          <a:lstStyle/>
          <a:p>
            <a:pPr algn="ctr">
              <a:lnSpc>
                <a:spcPct val="150000"/>
              </a:lnSpc>
            </a:pP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淮北市朔里镇</a:t>
            </a:r>
            <a:r>
              <a:rPr lang="zh-CN" altLang="en-US" sz="2400" b="1">
                <a:latin typeface="微软雅黑" panose="020B0503020204020204" pitchFamily="34" charset="-122"/>
                <a:ea typeface="微软雅黑" panose="020B0503020204020204" pitchFamily="34" charset="-122"/>
              </a:rPr>
              <a:t>国土空间总体规划（</a:t>
            </a:r>
            <a:r>
              <a:rPr lang="en-US" altLang="zh-CN" sz="2400" b="1">
                <a:latin typeface="微软雅黑" panose="020B0503020204020204" pitchFamily="34" charset="-122"/>
                <a:ea typeface="微软雅黑" panose="020B0503020204020204" pitchFamily="34" charset="-122"/>
              </a:rPr>
              <a:t>2021-2035</a:t>
            </a:r>
            <a:r>
              <a:rPr lang="zh-CN" altLang="en-US" sz="2400" b="1">
                <a:latin typeface="微软雅黑" panose="020B0503020204020204" pitchFamily="34" charset="-122"/>
                <a:ea typeface="微软雅黑" panose="020B0503020204020204" pitchFamily="34" charset="-122"/>
              </a:rPr>
              <a:t>年）</a:t>
            </a:r>
            <a:r>
              <a:rPr lang="en-US" altLang="zh-CN" sz="2400" b="1">
                <a:latin typeface="微软雅黑" panose="020B0503020204020204" pitchFamily="34" charset="-122"/>
                <a:ea typeface="微软雅黑" panose="020B0503020204020204" pitchFamily="34" charset="-122"/>
              </a:rPr>
              <a:t>》</a:t>
            </a:r>
            <a:endParaRPr lang="en-US" altLang="zh-CN" sz="2400" b="1">
              <a:latin typeface="微软雅黑" panose="020B0503020204020204" pitchFamily="34" charset="-122"/>
              <a:ea typeface="微软雅黑" panose="020B0503020204020204" pitchFamily="34" charset="-122"/>
            </a:endParaRPr>
          </a:p>
          <a:p>
            <a:pPr algn="ctr">
              <a:lnSpc>
                <a:spcPct val="150000"/>
              </a:lnSpc>
            </a:pPr>
            <a:r>
              <a:rPr lang="zh-CN" altLang="en-US" sz="2400" b="1">
                <a:latin typeface="微软雅黑" panose="020B0503020204020204" pitchFamily="34" charset="-122"/>
                <a:ea typeface="微软雅黑" panose="020B0503020204020204" pitchFamily="34" charset="-122"/>
              </a:rPr>
              <a:t>（征求意见稿）公示公告</a:t>
            </a:r>
            <a:endParaRPr lang="en-US" altLang="zh-CN" sz="2400" b="1">
              <a:latin typeface="微软雅黑" panose="020B0503020204020204" pitchFamily="34" charset="-122"/>
              <a:ea typeface="微软雅黑" panose="020B0503020204020204" pitchFamily="34" charset="-122"/>
            </a:endParaRPr>
          </a:p>
          <a:p>
            <a:pPr indent="539750" algn="just">
              <a:lnSpc>
                <a:spcPct val="150000"/>
              </a:lnSpc>
            </a:pPr>
            <a:endParaRPr lang="en-US" altLang="zh-CN" sz="2000">
              <a:latin typeface="微软雅黑" panose="020B0503020204020204" pitchFamily="34" charset="-122"/>
              <a:ea typeface="微软雅黑" panose="020B0503020204020204" pitchFamily="34" charset="-122"/>
            </a:endParaRPr>
          </a:p>
          <a:p>
            <a:pPr indent="539750" algn="just">
              <a:lnSpc>
                <a:spcPct val="150000"/>
              </a:lnSpc>
            </a:pPr>
            <a:r>
              <a:rPr lang="zh-CN" altLang="en-US" sz="2000">
                <a:latin typeface="微软雅黑" panose="020B0503020204020204" pitchFamily="34" charset="-122"/>
                <a:ea typeface="微软雅黑" panose="020B0503020204020204" pitchFamily="34" charset="-122"/>
              </a:rPr>
              <a:t>为贯彻落实</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中共中央国务院关于建立国土空间规划体系并监督实施的若干意见</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等文件精神，谋划镇域国土空间保护开发总体格局，有效引导镇村建设、助力乡村振兴，我镇组织编制了</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淮北市朔里镇</a:t>
            </a:r>
            <a:r>
              <a:rPr lang="zh-CN" altLang="en-US" sz="2000">
                <a:latin typeface="微软雅黑" panose="020B0503020204020204" pitchFamily="34" charset="-122"/>
                <a:ea typeface="微软雅黑" panose="020B0503020204020204" pitchFamily="34" charset="-122"/>
              </a:rPr>
              <a:t>国土空间总体规划（</a:t>
            </a:r>
            <a:r>
              <a:rPr lang="en-US" altLang="zh-CN" sz="2000">
                <a:latin typeface="微软雅黑" panose="020B0503020204020204" pitchFamily="34" charset="-122"/>
                <a:ea typeface="微软雅黑" panose="020B0503020204020204" pitchFamily="34" charset="-122"/>
              </a:rPr>
              <a:t>2021-2035</a:t>
            </a:r>
            <a:r>
              <a:rPr lang="zh-CN" altLang="en-US" sz="2000">
                <a:latin typeface="微软雅黑" panose="020B0503020204020204" pitchFamily="34" charset="-122"/>
                <a:ea typeface="微软雅黑" panose="020B0503020204020204" pitchFamily="34" charset="-122"/>
              </a:rPr>
              <a:t>年）</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（以下简称</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规划</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endParaRPr>
          </a:p>
          <a:p>
            <a:pPr indent="539750" algn="just">
              <a:lnSpc>
                <a:spcPct val="150000"/>
              </a:lnSpc>
            </a:pPr>
            <a:r>
              <a:rPr lang="zh-CN" altLang="en-US" sz="2000">
                <a:latin typeface="微软雅黑" panose="020B0503020204020204" pitchFamily="34" charset="-122"/>
                <a:ea typeface="微软雅黑" panose="020B0503020204020204" pitchFamily="34" charset="-122"/>
              </a:rPr>
              <a:t>目前</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规划</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已形成初步成果，为切实增强</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规划</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的合理性、可行性和科学性，凝聚社会各界的智慧和共识，现面向社会公众公开征求意见建议。</a:t>
            </a:r>
            <a:endParaRPr lang="en-US" altLang="zh-CN" sz="2000">
              <a:latin typeface="微软雅黑" panose="020B0503020204020204" pitchFamily="34" charset="-122"/>
              <a:ea typeface="微软雅黑" panose="020B0503020204020204" pitchFamily="34" charset="-122"/>
            </a:endParaRPr>
          </a:p>
          <a:p>
            <a:pPr indent="539750" algn="just">
              <a:lnSpc>
                <a:spcPct val="150000"/>
              </a:lnSpc>
            </a:pPr>
            <a:r>
              <a:rPr lang="zh-CN" altLang="en-US" sz="2000">
                <a:latin typeface="微软雅黑" panose="020B0503020204020204" pitchFamily="34" charset="-122"/>
                <a:ea typeface="微软雅黑" panose="020B0503020204020204" pitchFamily="34" charset="-122"/>
              </a:rPr>
              <a:t>公示主体：淮北市朔里镇人民政府</a:t>
            </a:r>
            <a:endParaRPr lang="zh-CN" altLang="en-US" sz="2000">
              <a:latin typeface="微软雅黑" panose="020B0503020204020204" pitchFamily="34" charset="-122"/>
              <a:ea typeface="微软雅黑" panose="020B0503020204020204" pitchFamily="34" charset="-122"/>
            </a:endParaRPr>
          </a:p>
          <a:p>
            <a:pPr indent="539750" algn="just">
              <a:lnSpc>
                <a:spcPct val="150000"/>
              </a:lnSpc>
            </a:pPr>
            <a:r>
              <a:rPr lang="zh-CN" altLang="en-US" sz="2000">
                <a:latin typeface="微软雅黑" panose="020B0503020204020204" pitchFamily="34" charset="-122"/>
                <a:ea typeface="微软雅黑" panose="020B0503020204020204" pitchFamily="34" charset="-122"/>
              </a:rPr>
              <a:t>公示期限：</a:t>
            </a:r>
            <a:r>
              <a:rPr lang="en-US" altLang="zh-CN" sz="2000">
                <a:latin typeface="微软雅黑" panose="020B0503020204020204" pitchFamily="34" charset="-122"/>
                <a:ea typeface="微软雅黑" panose="020B0503020204020204" pitchFamily="34" charset="-122"/>
              </a:rPr>
              <a:t>30</a:t>
            </a:r>
            <a:r>
              <a:rPr lang="zh-CN" altLang="en-US" sz="2000">
                <a:latin typeface="微软雅黑" panose="020B0503020204020204" pitchFamily="34" charset="-122"/>
                <a:ea typeface="微软雅黑" panose="020B0503020204020204" pitchFamily="34" charset="-122"/>
              </a:rPr>
              <a:t>天</a:t>
            </a:r>
            <a:endParaRPr lang="zh-CN" altLang="en-US" sz="2000">
              <a:latin typeface="微软雅黑" panose="020B0503020204020204" pitchFamily="34" charset="-122"/>
              <a:ea typeface="微软雅黑" panose="020B0503020204020204" pitchFamily="34" charset="-122"/>
            </a:endParaRPr>
          </a:p>
          <a:p>
            <a:pPr indent="539750" algn="just">
              <a:lnSpc>
                <a:spcPct val="150000"/>
              </a:lnSpc>
            </a:pPr>
            <a:r>
              <a:rPr lang="zh-CN" altLang="en-US" sz="2000">
                <a:latin typeface="微软雅黑" panose="020B0503020204020204" pitchFamily="34" charset="-122"/>
                <a:ea typeface="微软雅黑" panose="020B0503020204020204" pitchFamily="34" charset="-122"/>
              </a:rPr>
              <a:t>公示时间：</a:t>
            </a:r>
            <a:r>
              <a:rPr lang="en-US" altLang="zh-CN" sz="2000">
                <a:latin typeface="微软雅黑" panose="020B0503020204020204" pitchFamily="34" charset="-122"/>
                <a:ea typeface="微软雅黑" panose="020B0503020204020204" pitchFamily="34" charset="-122"/>
              </a:rPr>
              <a:t>2024</a:t>
            </a:r>
            <a:r>
              <a:rPr lang="zh-CN" altLang="en-US" sz="2000">
                <a:latin typeface="微软雅黑" panose="020B0503020204020204" pitchFamily="34" charset="-122"/>
                <a:ea typeface="微软雅黑" panose="020B0503020204020204" pitchFamily="34" charset="-122"/>
              </a:rPr>
              <a:t>年</a:t>
            </a:r>
            <a:r>
              <a:rPr lang="en-US" altLang="zh-CN" sz="2000">
                <a:latin typeface="微软雅黑" panose="020B0503020204020204" pitchFamily="34" charset="-122"/>
                <a:ea typeface="微软雅黑" panose="020B0503020204020204" pitchFamily="34" charset="-122"/>
              </a:rPr>
              <a:t>7</a:t>
            </a:r>
            <a:r>
              <a:rPr lang="zh-CN" altLang="en-US" sz="2000">
                <a:latin typeface="微软雅黑" panose="020B0503020204020204" pitchFamily="34" charset="-122"/>
                <a:ea typeface="微软雅黑" panose="020B0503020204020204" pitchFamily="34" charset="-122"/>
              </a:rPr>
              <a:t>月</a:t>
            </a:r>
            <a:r>
              <a:rPr lang="en-US" altLang="zh-CN" sz="2000">
                <a:latin typeface="微软雅黑" panose="020B0503020204020204" pitchFamily="34" charset="-122"/>
                <a:ea typeface="微软雅黑" panose="020B0503020204020204" pitchFamily="34" charset="-122"/>
              </a:rPr>
              <a:t>18</a:t>
            </a:r>
            <a:r>
              <a:rPr lang="zh-CN" altLang="en-US" sz="2000">
                <a:latin typeface="微软雅黑" panose="020B0503020204020204" pitchFamily="34" charset="-122"/>
                <a:ea typeface="微软雅黑" panose="020B0503020204020204" pitchFamily="34" charset="-122"/>
              </a:rPr>
              <a:t>日至</a:t>
            </a:r>
            <a:r>
              <a:rPr lang="en-US" altLang="zh-CN" sz="2000">
                <a:latin typeface="微软雅黑" panose="020B0503020204020204" pitchFamily="34" charset="-122"/>
                <a:ea typeface="微软雅黑" panose="020B0503020204020204" pitchFamily="34" charset="-122"/>
              </a:rPr>
              <a:t>2024</a:t>
            </a:r>
            <a:r>
              <a:rPr lang="zh-CN" altLang="en-US" sz="2000">
                <a:latin typeface="微软雅黑" panose="020B0503020204020204" pitchFamily="34" charset="-122"/>
                <a:ea typeface="微软雅黑" panose="020B0503020204020204" pitchFamily="34" charset="-122"/>
              </a:rPr>
              <a:t>年</a:t>
            </a:r>
            <a:r>
              <a:rPr lang="en-US" altLang="zh-CN" sz="2000">
                <a:latin typeface="微软雅黑" panose="020B0503020204020204" pitchFamily="34" charset="-122"/>
                <a:ea typeface="微软雅黑" panose="020B0503020204020204" pitchFamily="34" charset="-122"/>
              </a:rPr>
              <a:t>8</a:t>
            </a:r>
            <a:r>
              <a:rPr lang="zh-CN" altLang="en-US" sz="2000">
                <a:latin typeface="微软雅黑" panose="020B0503020204020204" pitchFamily="34" charset="-122"/>
                <a:ea typeface="微软雅黑" panose="020B0503020204020204" pitchFamily="34" charset="-122"/>
              </a:rPr>
              <a:t>月</a:t>
            </a:r>
            <a:r>
              <a:rPr lang="en-US" altLang="zh-CN" sz="2000">
                <a:latin typeface="微软雅黑" panose="020B0503020204020204" pitchFamily="34" charset="-122"/>
                <a:ea typeface="微软雅黑" panose="020B0503020204020204" pitchFamily="34" charset="-122"/>
              </a:rPr>
              <a:t>16</a:t>
            </a:r>
            <a:r>
              <a:rPr lang="zh-CN" altLang="en-US" sz="2000">
                <a:latin typeface="微软雅黑" panose="020B0503020204020204" pitchFamily="34" charset="-122"/>
                <a:ea typeface="微软雅黑" panose="020B0503020204020204" pitchFamily="34" charset="-122"/>
              </a:rPr>
              <a:t>日</a:t>
            </a:r>
            <a:endParaRPr lang="zh-CN" altLang="en-US" sz="2000">
              <a:latin typeface="微软雅黑" panose="020B0503020204020204" pitchFamily="34" charset="-122"/>
              <a:ea typeface="微软雅黑" panose="020B0503020204020204" pitchFamily="34" charset="-122"/>
            </a:endParaRPr>
          </a:p>
          <a:p>
            <a:pPr indent="539750" algn="just">
              <a:lnSpc>
                <a:spcPct val="150000"/>
              </a:lnSpc>
            </a:pPr>
            <a:r>
              <a:rPr lang="zh-CN" altLang="en-US" sz="2000">
                <a:latin typeface="微软雅黑" panose="020B0503020204020204" pitchFamily="34" charset="-122"/>
                <a:ea typeface="微软雅黑" panose="020B0503020204020204" pitchFamily="34" charset="-122"/>
              </a:rPr>
              <a:t>公示地点：杜集区人民政府网</a:t>
            </a:r>
            <a:endParaRPr lang="en-US" altLang="zh-CN" sz="2000">
              <a:latin typeface="微软雅黑" panose="020B0503020204020204" pitchFamily="34" charset="-122"/>
              <a:ea typeface="微软雅黑" panose="020B0503020204020204" pitchFamily="34" charset="-122"/>
            </a:endParaRPr>
          </a:p>
          <a:p>
            <a:pPr indent="539750" algn="just">
              <a:lnSpc>
                <a:spcPct val="150000"/>
              </a:lnSpc>
            </a:pPr>
            <a:r>
              <a:rPr lang="zh-CN" altLang="en-US" sz="2000">
                <a:latin typeface="微软雅黑" panose="020B0503020204020204" pitchFamily="34" charset="-122"/>
                <a:ea typeface="微软雅黑" panose="020B0503020204020204" pitchFamily="34" charset="-122"/>
              </a:rPr>
              <a:t>联系电话：</a:t>
            </a:r>
            <a:r>
              <a:rPr lang="en-US" altLang="zh-CN" sz="2000">
                <a:latin typeface="微软雅黑" panose="020B0503020204020204" pitchFamily="34" charset="-122"/>
                <a:ea typeface="微软雅黑" panose="020B0503020204020204" pitchFamily="34" charset="-122"/>
              </a:rPr>
              <a:t>0561-4057622</a:t>
            </a:r>
            <a:endParaRPr lang="en-US" altLang="zh-CN" sz="2000">
              <a:latin typeface="微软雅黑" panose="020B0503020204020204" pitchFamily="34" charset="-122"/>
              <a:ea typeface="微软雅黑" panose="020B0503020204020204" pitchFamily="34" charset="-122"/>
            </a:endParaRPr>
          </a:p>
          <a:p>
            <a:pPr indent="539750" algn="just">
              <a:lnSpc>
                <a:spcPct val="150000"/>
              </a:lnSpc>
            </a:pPr>
            <a:r>
              <a:rPr lang="zh-CN" altLang="en-US" sz="2000">
                <a:latin typeface="微软雅黑" panose="020B0503020204020204" pitchFamily="34" charset="-122"/>
                <a:ea typeface="微软雅黑" panose="020B0503020204020204" pitchFamily="34" charset="-122"/>
              </a:rPr>
              <a:t>电子信箱：</a:t>
            </a:r>
            <a:r>
              <a:rPr lang="en-US" altLang="zh-CN" sz="2000">
                <a:latin typeface="微软雅黑" panose="020B0503020204020204" pitchFamily="34" charset="-122"/>
                <a:ea typeface="微软雅黑" panose="020B0503020204020204" pitchFamily="34" charset="-122"/>
              </a:rPr>
              <a:t>1209601102@qq.com</a:t>
            </a:r>
            <a:endParaRPr lang="en-US" altLang="zh-CN" sz="2000">
              <a:latin typeface="微软雅黑" panose="020B0503020204020204" pitchFamily="34" charset="-122"/>
              <a:ea typeface="微软雅黑" panose="020B0503020204020204" pitchFamily="34" charset="-122"/>
            </a:endParaRPr>
          </a:p>
          <a:p>
            <a:pPr indent="539750" algn="just">
              <a:lnSpc>
                <a:spcPct val="150000"/>
              </a:lnSpc>
            </a:pPr>
            <a:r>
              <a:rPr lang="zh-CN" altLang="en-US" sz="2000">
                <a:latin typeface="微软雅黑" panose="020B0503020204020204" pitchFamily="34" charset="-122"/>
                <a:ea typeface="微软雅黑" panose="020B0503020204020204" pitchFamily="34" charset="-122"/>
              </a:rPr>
              <a:t>在公示期内，您可以通过以上联系方式联系我们，欢迎您对朔里镇发展建设提出宝贵建议，共同建设美好家园。</a:t>
            </a:r>
            <a:endParaRPr lang="zh-CN" altLang="en-US" sz="2000" b="1">
              <a:solidFill>
                <a:schemeClr val="accent5">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98917" y="4680267"/>
            <a:ext cx="7803359" cy="7852168"/>
          </a:xfrm>
          <a:prstGeom prst="rect">
            <a:avLst/>
          </a:prstGeom>
        </p:spPr>
      </p:pic>
      <p:sp>
        <p:nvSpPr>
          <p:cNvPr id="2" name="文本框 1"/>
          <p:cNvSpPr txBox="1"/>
          <p:nvPr/>
        </p:nvSpPr>
        <p:spPr>
          <a:xfrm>
            <a:off x="209547" y="1956754"/>
            <a:ext cx="9182099" cy="2862322"/>
          </a:xfrm>
          <a:prstGeom prst="rect">
            <a:avLst/>
          </a:prstGeom>
          <a:noFill/>
        </p:spPr>
        <p:txBody>
          <a:bodyPr wrap="square" rtlCol="0">
            <a:spAutoFit/>
          </a:bodyPr>
          <a:lstStyle/>
          <a:p>
            <a:pPr indent="539750" algn="just">
              <a:lnSpc>
                <a:spcPct val="150000"/>
              </a:lnSpc>
            </a:pPr>
            <a:r>
              <a:rPr lang="zh-CN" altLang="en-US" sz="2000">
                <a:latin typeface="微软雅黑" panose="020B0503020204020204" pitchFamily="34" charset="-122"/>
                <a:ea typeface="微软雅黑" panose="020B0503020204020204" pitchFamily="34" charset="-122"/>
              </a:rPr>
              <a:t>在镇域范围内针对产业、乡村、景观等要素分析，根据不同侧重点划定特色风貌分区，各分区主体特色各有侧重。</a:t>
            </a:r>
            <a:endParaRPr lang="en-US" altLang="zh-CN" sz="2000">
              <a:latin typeface="微软雅黑" panose="020B0503020204020204" pitchFamily="34" charset="-122"/>
              <a:ea typeface="微软雅黑" panose="020B0503020204020204" pitchFamily="34" charset="-122"/>
            </a:endParaRPr>
          </a:p>
          <a:p>
            <a:pPr indent="539750" algn="just">
              <a:lnSpc>
                <a:spcPct val="150000"/>
              </a:lnSpc>
            </a:pPr>
            <a:r>
              <a:rPr lang="zh-CN" altLang="en-US" sz="2000" b="1">
                <a:latin typeface="微软雅黑" panose="020B0503020204020204" pitchFamily="34" charset="-122"/>
                <a:ea typeface="微软雅黑" panose="020B0503020204020204" pitchFamily="34" charset="-122"/>
              </a:rPr>
              <a:t>分类引导：</a:t>
            </a:r>
            <a:endParaRPr lang="en-US" altLang="zh-CN" sz="2000" b="1">
              <a:latin typeface="微软雅黑" panose="020B0503020204020204" pitchFamily="34" charset="-122"/>
              <a:ea typeface="微软雅黑" panose="020B0503020204020204" pitchFamily="34" charset="-122"/>
            </a:endParaRPr>
          </a:p>
          <a:p>
            <a:pPr indent="539750" algn="just">
              <a:lnSpc>
                <a:spcPct val="150000"/>
              </a:lnSpc>
            </a:pPr>
            <a:r>
              <a:rPr lang="zh-CN" altLang="en-US" sz="2000">
                <a:latin typeface="微软雅黑" panose="020B0503020204020204" pitchFamily="34" charset="-122"/>
                <a:ea typeface="微软雅黑" panose="020B0503020204020204" pitchFamily="34" charset="-122"/>
              </a:rPr>
              <a:t>西部工矿产业风貌区、中部产城融合风貌区、生态绿心景观风貌区、东部田园景观风貌区。</a:t>
            </a:r>
            <a:endParaRPr lang="zh-CN" altLang="en-US" sz="2000">
              <a:latin typeface="微软雅黑" panose="020B0503020204020204" pitchFamily="34" charset="-122"/>
              <a:ea typeface="微软雅黑" panose="020B0503020204020204" pitchFamily="34" charset="-122"/>
            </a:endParaRPr>
          </a:p>
          <a:p>
            <a:pPr indent="539750" algn="just">
              <a:lnSpc>
                <a:spcPct val="150000"/>
              </a:lnSpc>
            </a:pPr>
            <a:endParaRPr lang="zh-CN" altLang="en-US" sz="2000">
              <a:latin typeface="微软雅黑" panose="020B0503020204020204" pitchFamily="34" charset="-122"/>
              <a:ea typeface="微软雅黑" panose="020B0503020204020204" pitchFamily="34" charset="-122"/>
            </a:endParaRPr>
          </a:p>
        </p:txBody>
      </p:sp>
      <p:sp>
        <p:nvSpPr>
          <p:cNvPr id="3" name="文本框 2"/>
          <p:cNvSpPr txBox="1"/>
          <p:nvPr/>
        </p:nvSpPr>
        <p:spPr>
          <a:xfrm>
            <a:off x="209548" y="1495089"/>
            <a:ext cx="9182099" cy="461665"/>
          </a:xfrm>
          <a:prstGeom prst="rect">
            <a:avLst/>
          </a:prstGeom>
          <a:noFill/>
        </p:spPr>
        <p:txBody>
          <a:bodyPr wrap="square" rtlCol="0">
            <a:spAutoFit/>
          </a:bodyPr>
          <a:lstStyle/>
          <a:p>
            <a:r>
              <a:rPr lang="zh-CN" altLang="en-US" sz="2400" b="1">
                <a:solidFill>
                  <a:srgbClr val="2D5661"/>
                </a:solidFill>
                <a:latin typeface="微软雅黑" panose="020B0503020204020204" pitchFamily="34" charset="-122"/>
                <a:ea typeface="微软雅黑" panose="020B0503020204020204" pitchFamily="34" charset="-122"/>
              </a:rPr>
              <a:t>构建特色风貌格局</a:t>
            </a:r>
            <a:endParaRPr lang="zh-CN" altLang="en-US" sz="2400" b="1">
              <a:solidFill>
                <a:srgbClr val="2D5661"/>
              </a:solidFill>
              <a:latin typeface="微软雅黑" panose="020B0503020204020204" pitchFamily="34" charset="-122"/>
              <a:ea typeface="微软雅黑" panose="020B0503020204020204" pitchFamily="34" charset="-122"/>
            </a:endParaRPr>
          </a:p>
        </p:txBody>
      </p:sp>
      <p:grpSp>
        <p:nvGrpSpPr>
          <p:cNvPr id="224" name="组合 223"/>
          <p:cNvGrpSpPr/>
          <p:nvPr/>
        </p:nvGrpSpPr>
        <p:grpSpPr>
          <a:xfrm>
            <a:off x="0" y="0"/>
            <a:ext cx="9601200" cy="646330"/>
            <a:chOff x="0" y="0"/>
            <a:chExt cx="9601200" cy="487690"/>
          </a:xfrm>
        </p:grpSpPr>
        <p:sp>
          <p:nvSpPr>
            <p:cNvPr id="225" name="矩形 224"/>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6" name="文本框 225"/>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grpSp>
        <p:nvGrpSpPr>
          <p:cNvPr id="231" name="组合 230"/>
          <p:cNvGrpSpPr/>
          <p:nvPr/>
        </p:nvGrpSpPr>
        <p:grpSpPr>
          <a:xfrm>
            <a:off x="209550" y="848758"/>
            <a:ext cx="736600" cy="487691"/>
            <a:chOff x="1282700" y="1663700"/>
            <a:chExt cx="876300" cy="647700"/>
          </a:xfrm>
          <a:solidFill>
            <a:srgbClr val="2D5661"/>
          </a:solidFill>
        </p:grpSpPr>
        <p:sp>
          <p:nvSpPr>
            <p:cNvPr id="232"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3"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34" name="文本框 233"/>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05 </a:t>
            </a:r>
            <a:r>
              <a:rPr lang="zh-CN" altLang="en-US" sz="3600" b="1">
                <a:solidFill>
                  <a:srgbClr val="2D5661"/>
                </a:solidFill>
                <a:latin typeface="微软雅黑" panose="020B0503020204020204" pitchFamily="34" charset="-122"/>
                <a:ea typeface="微软雅黑" panose="020B0503020204020204" pitchFamily="34" charset="-122"/>
              </a:rPr>
              <a:t>风貌塑造，彰显城镇魅力</a:t>
            </a:r>
            <a:endParaRPr lang="zh-CN" altLang="en-US" sz="3600" b="1">
              <a:solidFill>
                <a:srgbClr val="2D5661"/>
              </a:solidFill>
              <a:latin typeface="微软雅黑" panose="020B0503020204020204" pitchFamily="34" charset="-122"/>
              <a:ea typeface="微软雅黑" panose="020B0503020204020204" pitchFamily="34" charset="-122"/>
            </a:endParaRPr>
          </a:p>
        </p:txBody>
      </p:sp>
      <p:sp>
        <p:nvSpPr>
          <p:cNvPr id="228" name="矩形 227"/>
          <p:cNvSpPr/>
          <p:nvPr/>
        </p:nvSpPr>
        <p:spPr>
          <a:xfrm>
            <a:off x="300786" y="6919849"/>
            <a:ext cx="492443" cy="2400657"/>
          </a:xfrm>
          <a:prstGeom prst="rect">
            <a:avLst/>
          </a:prstGeom>
        </p:spPr>
        <p:txBody>
          <a:bodyPr vert="eaVert" wrap="none">
            <a:spAutoFit/>
          </a:bodyPr>
          <a:lstStyle/>
          <a:p>
            <a:r>
              <a:rPr lang="zh-CN" altLang="en-US" sz="2000" b="1">
                <a:latin typeface="微软雅黑" panose="020B0503020204020204" pitchFamily="34" charset="-122"/>
                <a:ea typeface="微软雅黑" panose="020B0503020204020204" pitchFamily="34" charset="-122"/>
              </a:rPr>
              <a:t>特色风貌分区控制图</a:t>
            </a:r>
            <a:endParaRPr lang="zh-CN" altLang="en-US" sz="2000" b="1">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a:extLst>
              <a:ext uri="{BEBA8EAE-BF5A-486C-A8C5-ECC9F3942E4B}">
                <a14:imgProps xmlns:a14="http://schemas.microsoft.com/office/drawing/2010/main">
                  <a14:imgLayer r:embed="rId2">
                    <a14:imgEffect>
                      <a14:artisticPaintBrush/>
                    </a14:imgEffect>
                  </a14:imgLayer>
                </a14:imgProps>
              </a:ext>
              <a:ext uri="{28A0092B-C50C-407E-A947-70E740481C1C}">
                <a14:useLocalDpi xmlns:a14="http://schemas.microsoft.com/office/drawing/2010/main" val="0"/>
              </a:ext>
            </a:extLst>
          </a:blip>
          <a:srcRect t="11153" b="40557"/>
          <a:stretch>
            <a:fillRect/>
          </a:stretch>
        </p:blipFill>
        <p:spPr>
          <a:xfrm>
            <a:off x="1" y="10549053"/>
            <a:ext cx="9601199" cy="2252547"/>
          </a:xfrm>
          <a:prstGeom prst="rect">
            <a:avLst/>
          </a:prstGeom>
        </p:spPr>
      </p:pic>
      <p:sp>
        <p:nvSpPr>
          <p:cNvPr id="19" name="矩形 18"/>
          <p:cNvSpPr/>
          <p:nvPr/>
        </p:nvSpPr>
        <p:spPr>
          <a:xfrm>
            <a:off x="1" y="10549052"/>
            <a:ext cx="9601198" cy="2252548"/>
          </a:xfrm>
          <a:prstGeom prst="rect">
            <a:avLst/>
          </a:prstGeom>
          <a:gradFill>
            <a:gsLst>
              <a:gs pos="85000">
                <a:srgbClr val="EBF3FA">
                  <a:alpha val="80000"/>
                </a:srgbClr>
              </a:gs>
              <a:gs pos="0">
                <a:schemeClr val="bg1"/>
              </a:gs>
              <a:gs pos="100000">
                <a:schemeClr val="accent5">
                  <a:lumMod val="20000"/>
                  <a:lumOff val="80000"/>
                  <a:alpha val="7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209550" y="848758"/>
            <a:ext cx="736600" cy="487691"/>
            <a:chOff x="1282700" y="1663700"/>
            <a:chExt cx="876300" cy="647700"/>
          </a:xfrm>
          <a:solidFill>
            <a:srgbClr val="2D5661"/>
          </a:solidFill>
        </p:grpSpPr>
        <p:sp>
          <p:nvSpPr>
            <p:cNvPr id="10"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3" name="文本框 12"/>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06 </a:t>
            </a:r>
            <a:r>
              <a:rPr lang="zh-CN" altLang="en-US" sz="3600" b="1">
                <a:solidFill>
                  <a:srgbClr val="2D5661"/>
                </a:solidFill>
                <a:latin typeface="微软雅黑" panose="020B0503020204020204" pitchFamily="34" charset="-122"/>
                <a:ea typeface="微软雅黑" panose="020B0503020204020204" pitchFamily="34" charset="-122"/>
              </a:rPr>
              <a:t>实施保障</a:t>
            </a:r>
            <a:endParaRPr lang="zh-CN" altLang="en-US" sz="3600" b="1">
              <a:solidFill>
                <a:srgbClr val="2D5661"/>
              </a:solidFill>
              <a:latin typeface="微软雅黑" panose="020B0503020204020204" pitchFamily="34" charset="-122"/>
              <a:ea typeface="微软雅黑" panose="020B0503020204020204" pitchFamily="34" charset="-122"/>
            </a:endParaRPr>
          </a:p>
        </p:txBody>
      </p:sp>
      <p:sp>
        <p:nvSpPr>
          <p:cNvPr id="2" name="矩形: 圆角 1"/>
          <p:cNvSpPr/>
          <p:nvPr/>
        </p:nvSpPr>
        <p:spPr>
          <a:xfrm>
            <a:off x="209545" y="2115394"/>
            <a:ext cx="9182098" cy="499624"/>
          </a:xfrm>
          <a:prstGeom prst="roundRect">
            <a:avLst>
              <a:gd name="adj" fmla="val 9535"/>
            </a:avLst>
          </a:prstGeom>
          <a:gradFill>
            <a:gsLst>
              <a:gs pos="60000">
                <a:schemeClr val="accent5">
                  <a:lumMod val="75000"/>
                </a:schemeClr>
              </a:gs>
              <a:gs pos="40000">
                <a:schemeClr val="accent5">
                  <a:lumMod val="75000"/>
                </a:schemeClr>
              </a:gs>
              <a:gs pos="0">
                <a:schemeClr val="accent5">
                  <a:lumMod val="20000"/>
                  <a:lumOff val="80000"/>
                </a:schemeClr>
              </a:gs>
              <a:gs pos="100000">
                <a:schemeClr val="accent5">
                  <a:lumMod val="20000"/>
                  <a:lumOff val="8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强化传导约束和用途管制</a:t>
            </a:r>
            <a:endPar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3" name="矩形: 圆角 2"/>
          <p:cNvSpPr/>
          <p:nvPr/>
        </p:nvSpPr>
        <p:spPr>
          <a:xfrm>
            <a:off x="209545" y="2615018"/>
            <a:ext cx="9182097" cy="2305640"/>
          </a:xfrm>
          <a:prstGeom prst="roundRect">
            <a:avLst>
              <a:gd name="adj" fmla="val 5304"/>
            </a:avLst>
          </a:prstGeom>
          <a:gradFill>
            <a:gsLst>
              <a:gs pos="60000">
                <a:schemeClr val="accent5">
                  <a:lumMod val="20000"/>
                  <a:lumOff val="80000"/>
                </a:schemeClr>
              </a:gs>
              <a:gs pos="40000">
                <a:schemeClr val="accent5">
                  <a:lumMod val="20000"/>
                  <a:lumOff val="80000"/>
                </a:schemeClr>
              </a:gs>
              <a:gs pos="0">
                <a:schemeClr val="accent5">
                  <a:lumMod val="20000"/>
                  <a:lumOff val="80000"/>
                </a:schemeClr>
              </a:gs>
              <a:gs pos="100000">
                <a:schemeClr val="accent5">
                  <a:lumMod val="20000"/>
                  <a:lumOff val="80000"/>
                  <a:alpha val="20000"/>
                </a:schemeClr>
              </a:gs>
            </a:gsLst>
            <a:lin ang="0" scaled="0"/>
          </a:gra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建立规划编制体系：以国土空间规划统筹协调总体规划、土地利用规划等各类规划，健全国土空间规划体系。</a:t>
            </a:r>
            <a:endParaRPr lang="en-US" altLang="zh-CN">
              <a:solidFill>
                <a:schemeClr val="tx1"/>
              </a:solidFill>
              <a:latin typeface="微软雅黑" panose="020B0503020204020204" pitchFamily="34" charset="-122"/>
              <a:ea typeface="微软雅黑" panose="020B0503020204020204" pitchFamily="34" charset="-122"/>
            </a:endParaRPr>
          </a:p>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强化传导约束：明确各项约束性指标完成，不得突破。</a:t>
            </a:r>
            <a:endParaRPr lang="en-US" altLang="zh-CN">
              <a:solidFill>
                <a:schemeClr val="tx1"/>
              </a:solidFill>
              <a:latin typeface="微软雅黑" panose="020B0503020204020204" pitchFamily="34" charset="-122"/>
              <a:ea typeface="微软雅黑" panose="020B0503020204020204" pitchFamily="34" charset="-122"/>
            </a:endParaRPr>
          </a:p>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统一国土空间用途管制：依据国土空间规划确定的分区和用途，根据不同空间、不同用途的转换规则，明确转换方向、条件和管理要求等。</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209548" y="1495089"/>
            <a:ext cx="9182099" cy="461665"/>
          </a:xfrm>
          <a:prstGeom prst="rect">
            <a:avLst/>
          </a:prstGeom>
          <a:noFill/>
        </p:spPr>
        <p:txBody>
          <a:bodyPr wrap="square" rtlCol="0">
            <a:spAutoFit/>
          </a:bodyPr>
          <a:lstStyle/>
          <a:p>
            <a:r>
              <a:rPr lang="zh-CN" altLang="en-US" sz="2400" b="1">
                <a:solidFill>
                  <a:srgbClr val="2D5661"/>
                </a:solidFill>
                <a:latin typeface="微软雅黑" panose="020B0503020204020204" pitchFamily="34" charset="-122"/>
                <a:ea typeface="微软雅黑" panose="020B0503020204020204" pitchFamily="34" charset="-122"/>
              </a:rPr>
              <a:t>规划实施保障</a:t>
            </a:r>
            <a:endParaRPr lang="zh-CN" altLang="en-US" sz="2400" b="1">
              <a:solidFill>
                <a:srgbClr val="2D5661"/>
              </a:solidFill>
              <a:latin typeface="微软雅黑" panose="020B0503020204020204" pitchFamily="34" charset="-122"/>
              <a:ea typeface="微软雅黑" panose="020B0503020204020204" pitchFamily="34" charset="-122"/>
            </a:endParaRPr>
          </a:p>
        </p:txBody>
      </p:sp>
      <p:sp>
        <p:nvSpPr>
          <p:cNvPr id="8" name="矩形: 圆角 7"/>
          <p:cNvSpPr/>
          <p:nvPr/>
        </p:nvSpPr>
        <p:spPr>
          <a:xfrm>
            <a:off x="209544" y="5092041"/>
            <a:ext cx="9182098" cy="499624"/>
          </a:xfrm>
          <a:prstGeom prst="roundRect">
            <a:avLst>
              <a:gd name="adj" fmla="val 9535"/>
            </a:avLst>
          </a:prstGeom>
          <a:gradFill>
            <a:gsLst>
              <a:gs pos="60000">
                <a:schemeClr val="accent5">
                  <a:lumMod val="75000"/>
                </a:schemeClr>
              </a:gs>
              <a:gs pos="40000">
                <a:schemeClr val="accent5">
                  <a:lumMod val="75000"/>
                </a:schemeClr>
              </a:gs>
              <a:gs pos="0">
                <a:schemeClr val="accent5">
                  <a:lumMod val="20000"/>
                  <a:lumOff val="80000"/>
                </a:schemeClr>
              </a:gs>
              <a:gs pos="100000">
                <a:schemeClr val="accent5">
                  <a:lumMod val="20000"/>
                  <a:lumOff val="8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推进政策保障机制建设</a:t>
            </a:r>
            <a:endPar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9" name="矩形: 圆角 8"/>
          <p:cNvSpPr/>
          <p:nvPr/>
        </p:nvSpPr>
        <p:spPr>
          <a:xfrm>
            <a:off x="209544" y="5591665"/>
            <a:ext cx="9182097" cy="1868082"/>
          </a:xfrm>
          <a:prstGeom prst="roundRect">
            <a:avLst>
              <a:gd name="adj" fmla="val 5304"/>
            </a:avLst>
          </a:prstGeom>
          <a:gradFill>
            <a:gsLst>
              <a:gs pos="60000">
                <a:schemeClr val="accent5">
                  <a:lumMod val="20000"/>
                  <a:lumOff val="80000"/>
                </a:schemeClr>
              </a:gs>
              <a:gs pos="40000">
                <a:schemeClr val="accent5">
                  <a:lumMod val="20000"/>
                  <a:lumOff val="80000"/>
                </a:schemeClr>
              </a:gs>
              <a:gs pos="0">
                <a:schemeClr val="accent5">
                  <a:lumMod val="20000"/>
                  <a:lumOff val="80000"/>
                </a:schemeClr>
              </a:gs>
              <a:gs pos="100000">
                <a:schemeClr val="accent5">
                  <a:lumMod val="20000"/>
                  <a:lumOff val="80000"/>
                  <a:alpha val="20000"/>
                </a:schemeClr>
              </a:gs>
            </a:gsLst>
            <a:lin ang="0" scaled="0"/>
          </a:gra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推进国土空间规划“一张图”建设：以国土空间总体规划为统领，统筹各级各项规划，实现底图叠合、指标统合、政策整合。</a:t>
            </a:r>
            <a:endParaRPr lang="en-US" altLang="zh-CN">
              <a:solidFill>
                <a:schemeClr val="tx1"/>
              </a:solidFill>
              <a:latin typeface="微软雅黑" panose="020B0503020204020204" pitchFamily="34" charset="-122"/>
              <a:ea typeface="微软雅黑" panose="020B0503020204020204" pitchFamily="34" charset="-122"/>
            </a:endParaRPr>
          </a:p>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完善人才吸引和提升政策：以强有力的人才政策吸引人才集聚。</a:t>
            </a:r>
            <a:endParaRPr lang="en-US" altLang="zh-CN">
              <a:solidFill>
                <a:schemeClr val="tx1"/>
              </a:solidFill>
              <a:latin typeface="微软雅黑" panose="020B0503020204020204" pitchFamily="34" charset="-122"/>
              <a:ea typeface="微软雅黑" panose="020B0503020204020204" pitchFamily="34" charset="-122"/>
            </a:endParaRPr>
          </a:p>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促进产业升级转型发展和旅游产业发展的政策。</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0" name="矩形: 圆角 19"/>
          <p:cNvSpPr/>
          <p:nvPr/>
        </p:nvSpPr>
        <p:spPr>
          <a:xfrm>
            <a:off x="209551" y="7631131"/>
            <a:ext cx="9182098" cy="499624"/>
          </a:xfrm>
          <a:prstGeom prst="roundRect">
            <a:avLst>
              <a:gd name="adj" fmla="val 9535"/>
            </a:avLst>
          </a:prstGeom>
          <a:gradFill>
            <a:gsLst>
              <a:gs pos="60000">
                <a:schemeClr val="accent5">
                  <a:lumMod val="75000"/>
                </a:schemeClr>
              </a:gs>
              <a:gs pos="40000">
                <a:schemeClr val="accent5">
                  <a:lumMod val="75000"/>
                </a:schemeClr>
              </a:gs>
              <a:gs pos="0">
                <a:schemeClr val="accent5">
                  <a:lumMod val="20000"/>
                  <a:lumOff val="80000"/>
                </a:schemeClr>
              </a:gs>
              <a:gs pos="100000">
                <a:schemeClr val="accent5">
                  <a:lumMod val="20000"/>
                  <a:lumOff val="8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实施规划全生命周期管理</a:t>
            </a:r>
            <a:endParaRPr lang="zh-CN" altLang="en-US" sz="24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21" name="矩形: 圆角 20"/>
          <p:cNvSpPr/>
          <p:nvPr/>
        </p:nvSpPr>
        <p:spPr>
          <a:xfrm>
            <a:off x="209551" y="8130755"/>
            <a:ext cx="9182097" cy="1868082"/>
          </a:xfrm>
          <a:prstGeom prst="roundRect">
            <a:avLst>
              <a:gd name="adj" fmla="val 5304"/>
            </a:avLst>
          </a:prstGeom>
          <a:gradFill>
            <a:gsLst>
              <a:gs pos="60000">
                <a:schemeClr val="accent5">
                  <a:lumMod val="20000"/>
                  <a:lumOff val="80000"/>
                </a:schemeClr>
              </a:gs>
              <a:gs pos="40000">
                <a:schemeClr val="accent5">
                  <a:lumMod val="20000"/>
                  <a:lumOff val="80000"/>
                </a:schemeClr>
              </a:gs>
              <a:gs pos="0">
                <a:schemeClr val="accent5">
                  <a:lumMod val="20000"/>
                  <a:lumOff val="80000"/>
                </a:schemeClr>
              </a:gs>
              <a:gs pos="100000">
                <a:schemeClr val="accent5">
                  <a:lumMod val="20000"/>
                  <a:lumOff val="80000"/>
                  <a:alpha val="20000"/>
                </a:schemeClr>
              </a:gs>
            </a:gsLst>
            <a:lin ang="0" scaled="0"/>
          </a:gra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健全城市体检和规划评估机制：搭建多规合一的国土空间基础信息与体检指标监测平台，对各项规划指标进行实时监测，加强全过程信息化监管。</a:t>
            </a:r>
            <a:endParaRPr lang="en-US" altLang="zh-CN">
              <a:solidFill>
                <a:schemeClr val="tx1"/>
              </a:solidFill>
              <a:latin typeface="微软雅黑" panose="020B0503020204020204" pitchFamily="34" charset="-122"/>
              <a:ea typeface="微软雅黑" panose="020B0503020204020204" pitchFamily="34" charset="-122"/>
            </a:endParaRPr>
          </a:p>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健全公众参与机制：加大宣传力度，充分保障公众权利，鼓励广大群众参与规划编制和实施。加强规划监督管理，加大规划实施监管力度。</a:t>
            </a:r>
            <a:endParaRPr lang="zh-CN" altLang="en-US">
              <a:solidFill>
                <a:schemeClr val="tx1"/>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0" y="0"/>
            <a:ext cx="9601200" cy="646330"/>
            <a:chOff x="0" y="0"/>
            <a:chExt cx="9601200" cy="487690"/>
          </a:xfrm>
        </p:grpSpPr>
        <p:sp>
          <p:nvSpPr>
            <p:cNvPr id="23" name="矩形 22"/>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文本框 23"/>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3412272"/>
            <a:ext cx="9601200" cy="3980987"/>
          </a:xfrm>
          <a:prstGeom prst="rect">
            <a:avLst/>
          </a:prstGeom>
          <a:gradFill>
            <a:gsLst>
              <a:gs pos="0">
                <a:schemeClr val="accent5">
                  <a:lumMod val="20000"/>
                  <a:lumOff val="80000"/>
                  <a:alpha val="40000"/>
                </a:schemeClr>
              </a:gs>
              <a:gs pos="100000">
                <a:schemeClr val="accent5">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b="1">
              <a:solidFill>
                <a:schemeClr val="accent5">
                  <a:lumMod val="50000"/>
                </a:schemeClr>
              </a:solidFill>
              <a:latin typeface="隶书" panose="02010509060101010101" pitchFamily="49" charset="-122"/>
              <a:ea typeface="隶书" panose="02010509060101010101" pitchFamily="49" charset="-122"/>
            </a:endParaRPr>
          </a:p>
        </p:txBody>
      </p:sp>
      <p:sp>
        <p:nvSpPr>
          <p:cNvPr id="8" name="矩形 7"/>
          <p:cNvSpPr/>
          <p:nvPr/>
        </p:nvSpPr>
        <p:spPr>
          <a:xfrm>
            <a:off x="0" y="0"/>
            <a:ext cx="9601200" cy="3412273"/>
          </a:xfrm>
          <a:prstGeom prst="rect">
            <a:avLst/>
          </a:prstGeom>
          <a:solidFill>
            <a:schemeClr val="accent5">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accent5">
                  <a:lumMod val="50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09548" y="1956754"/>
            <a:ext cx="9182099" cy="5077460"/>
          </a:xfrm>
          <a:prstGeom prst="rect">
            <a:avLst/>
          </a:prstGeom>
          <a:noFill/>
        </p:spPr>
        <p:txBody>
          <a:bodyPr wrap="square" rtlCol="0">
            <a:spAutoFit/>
          </a:bodyPr>
          <a:lstStyle/>
          <a:p>
            <a:pPr indent="539750" algn="just">
              <a:lnSpc>
                <a:spcPct val="150000"/>
              </a:lnSpc>
            </a:pPr>
            <a:r>
              <a:rPr lang="zh-CN" altLang="en-US" sz="2400" b="1">
                <a:solidFill>
                  <a:schemeClr val="accent5">
                    <a:lumMod val="75000"/>
                  </a:schemeClr>
                </a:solidFill>
                <a:latin typeface="微软雅黑" panose="020B0503020204020204" pitchFamily="34" charset="-122"/>
                <a:ea typeface="微软雅黑" panose="020B0503020204020204" pitchFamily="34" charset="-122"/>
              </a:rPr>
              <a:t>为全面贯彻习近平新时代中国特色社会主义思想及习近平总书记考察安徽重要讲话指示精神，落实中共中央、国务院关于建立国土空间规划体系并监督实施的重大部署，科学合理指导朔里镇国土空间开发、保护活动，编制</a:t>
            </a:r>
            <a:r>
              <a:rPr lang="en-US" altLang="zh-CN" sz="2400" b="1">
                <a:solidFill>
                  <a:schemeClr val="accent5">
                    <a:lumMod val="75000"/>
                  </a:schemeClr>
                </a:solidFill>
                <a:latin typeface="微软雅黑" panose="020B0503020204020204" pitchFamily="34" charset="-122"/>
                <a:ea typeface="微软雅黑" panose="020B0503020204020204" pitchFamily="34" charset="-122"/>
              </a:rPr>
              <a:t>《</a:t>
            </a:r>
            <a:r>
              <a:rPr lang="zh-CN" altLang="en-US" sz="2400" b="1">
                <a:solidFill>
                  <a:schemeClr val="accent5">
                    <a:lumMod val="75000"/>
                  </a:schemeClr>
                </a:solidFill>
                <a:latin typeface="微软雅黑" panose="020B0503020204020204" pitchFamily="34" charset="-122"/>
                <a:ea typeface="微软雅黑" panose="020B0503020204020204" pitchFamily="34" charset="-122"/>
              </a:rPr>
              <a:t>淮北市朔里镇</a:t>
            </a:r>
            <a:r>
              <a:rPr lang="zh-CN" altLang="en-US" sz="2400" b="1">
                <a:solidFill>
                  <a:schemeClr val="accent5">
                    <a:lumMod val="75000"/>
                  </a:schemeClr>
                </a:solidFill>
                <a:latin typeface="微软雅黑" panose="020B0503020204020204" pitchFamily="34" charset="-122"/>
                <a:ea typeface="微软雅黑" panose="020B0503020204020204" pitchFamily="34" charset="-122"/>
              </a:rPr>
              <a:t>国土空间总体规划（</a:t>
            </a:r>
            <a:r>
              <a:rPr lang="en-US" altLang="zh-CN" sz="2400" b="1">
                <a:solidFill>
                  <a:schemeClr val="accent5">
                    <a:lumMod val="75000"/>
                  </a:schemeClr>
                </a:solidFill>
                <a:latin typeface="微软雅黑" panose="020B0503020204020204" pitchFamily="34" charset="-122"/>
                <a:ea typeface="微软雅黑" panose="020B0503020204020204" pitchFamily="34" charset="-122"/>
              </a:rPr>
              <a:t>2021-2035 </a:t>
            </a:r>
            <a:r>
              <a:rPr lang="zh-CN" altLang="en-US" sz="2400" b="1">
                <a:solidFill>
                  <a:schemeClr val="accent5">
                    <a:lumMod val="75000"/>
                  </a:schemeClr>
                </a:solidFill>
                <a:latin typeface="微软雅黑" panose="020B0503020204020204" pitchFamily="34" charset="-122"/>
                <a:ea typeface="微软雅黑" panose="020B0503020204020204" pitchFamily="34" charset="-122"/>
              </a:rPr>
              <a:t>年）</a:t>
            </a:r>
            <a:r>
              <a:rPr lang="en-US" altLang="zh-CN" sz="2400" b="1">
                <a:solidFill>
                  <a:schemeClr val="accent5">
                    <a:lumMod val="75000"/>
                  </a:schemeClr>
                </a:solidFill>
                <a:latin typeface="微软雅黑" panose="020B0503020204020204" pitchFamily="34" charset="-122"/>
                <a:ea typeface="微软雅黑" panose="020B0503020204020204" pitchFamily="34" charset="-122"/>
              </a:rPr>
              <a:t>》</a:t>
            </a:r>
            <a:r>
              <a:rPr lang="zh-CN" altLang="en-US" sz="2400" b="1">
                <a:solidFill>
                  <a:schemeClr val="accent5">
                    <a:lumMod val="75000"/>
                  </a:schemeClr>
                </a:solidFill>
                <a:latin typeface="微软雅黑" panose="020B0503020204020204" pitchFamily="34" charset="-122"/>
                <a:ea typeface="微软雅黑" panose="020B0503020204020204" pitchFamily="34" charset="-122"/>
              </a:rPr>
              <a:t>（以下简称</a:t>
            </a:r>
            <a:r>
              <a:rPr lang="en-US" altLang="zh-CN" sz="2400" b="1">
                <a:solidFill>
                  <a:schemeClr val="accent5">
                    <a:lumMod val="75000"/>
                  </a:schemeClr>
                </a:solidFill>
                <a:latin typeface="微软雅黑" panose="020B0503020204020204" pitchFamily="34" charset="-122"/>
                <a:ea typeface="微软雅黑" panose="020B0503020204020204" pitchFamily="34" charset="-122"/>
              </a:rPr>
              <a:t>《</a:t>
            </a:r>
            <a:r>
              <a:rPr lang="zh-CN" altLang="en-US" sz="2400" b="1">
                <a:solidFill>
                  <a:schemeClr val="accent5">
                    <a:lumMod val="75000"/>
                  </a:schemeClr>
                </a:solidFill>
                <a:latin typeface="微软雅黑" panose="020B0503020204020204" pitchFamily="34" charset="-122"/>
                <a:ea typeface="微软雅黑" panose="020B0503020204020204" pitchFamily="34" charset="-122"/>
              </a:rPr>
              <a:t>规划</a:t>
            </a:r>
            <a:r>
              <a:rPr lang="en-US" altLang="zh-CN" sz="2400" b="1">
                <a:solidFill>
                  <a:schemeClr val="accent5">
                    <a:lumMod val="75000"/>
                  </a:schemeClr>
                </a:solidFill>
                <a:latin typeface="微软雅黑" panose="020B0503020204020204" pitchFamily="34" charset="-122"/>
                <a:ea typeface="微软雅黑" panose="020B0503020204020204" pitchFamily="34" charset="-122"/>
              </a:rPr>
              <a:t>》</a:t>
            </a:r>
            <a:r>
              <a:rPr lang="zh-CN" altLang="en-US" sz="2400" b="1">
                <a:solidFill>
                  <a:schemeClr val="accent5">
                    <a:lumMod val="75000"/>
                  </a:schemeClr>
                </a:solidFill>
                <a:latin typeface="微软雅黑" panose="020B0503020204020204" pitchFamily="34" charset="-122"/>
                <a:ea typeface="微软雅黑" panose="020B0503020204020204" pitchFamily="34" charset="-122"/>
              </a:rPr>
              <a:t>）。</a:t>
            </a:r>
            <a:endParaRPr lang="en-US" altLang="zh-CN" sz="2400" b="1">
              <a:solidFill>
                <a:schemeClr val="accent5">
                  <a:lumMod val="75000"/>
                </a:schemeClr>
              </a:solidFill>
              <a:latin typeface="微软雅黑" panose="020B0503020204020204" pitchFamily="34" charset="-122"/>
              <a:ea typeface="微软雅黑" panose="020B0503020204020204" pitchFamily="34" charset="-122"/>
            </a:endParaRPr>
          </a:p>
          <a:p>
            <a:pPr indent="539750" algn="just">
              <a:lnSpc>
                <a:spcPct val="150000"/>
              </a:lnSpc>
            </a:pPr>
            <a:r>
              <a:rPr lang="en-US" altLang="zh-CN" sz="2400" b="1">
                <a:solidFill>
                  <a:schemeClr val="accent5">
                    <a:lumMod val="75000"/>
                  </a:schemeClr>
                </a:solidFill>
                <a:latin typeface="微软雅黑" panose="020B0503020204020204" pitchFamily="34" charset="-122"/>
                <a:ea typeface="微软雅黑" panose="020B0503020204020204" pitchFamily="34" charset="-122"/>
              </a:rPr>
              <a:t>《</a:t>
            </a:r>
            <a:r>
              <a:rPr lang="zh-CN" altLang="en-US" sz="2400" b="1">
                <a:solidFill>
                  <a:schemeClr val="accent5">
                    <a:lumMod val="75000"/>
                  </a:schemeClr>
                </a:solidFill>
                <a:latin typeface="微软雅黑" panose="020B0503020204020204" pitchFamily="34" charset="-122"/>
                <a:ea typeface="微软雅黑" panose="020B0503020204020204" pitchFamily="34" charset="-122"/>
              </a:rPr>
              <a:t>规划</a:t>
            </a:r>
            <a:r>
              <a:rPr lang="en-US" altLang="zh-CN" sz="2400" b="1">
                <a:solidFill>
                  <a:schemeClr val="accent5">
                    <a:lumMod val="75000"/>
                  </a:schemeClr>
                </a:solidFill>
                <a:latin typeface="微软雅黑" panose="020B0503020204020204" pitchFamily="34" charset="-122"/>
                <a:ea typeface="微软雅黑" panose="020B0503020204020204" pitchFamily="34" charset="-122"/>
              </a:rPr>
              <a:t>》</a:t>
            </a:r>
            <a:r>
              <a:rPr lang="zh-CN" altLang="en-US" sz="2400" b="1">
                <a:solidFill>
                  <a:schemeClr val="accent5">
                    <a:lumMod val="75000"/>
                  </a:schemeClr>
                </a:solidFill>
                <a:latin typeface="微软雅黑" panose="020B0503020204020204" pitchFamily="34" charset="-122"/>
                <a:ea typeface="微软雅黑" panose="020B0503020204020204" pitchFamily="34" charset="-122"/>
              </a:rPr>
              <a:t>是对朔里镇镇域范围内国土空间保护与开发做出的总体安排和综合部署，是指导各类自然资源保护与利用、制定国土空间保护政策和实施规划管理的空间蓝图，是指导编制相关专项规划、详细规划等下位规划的基本依据。</a:t>
            </a:r>
            <a:endParaRPr lang="zh-CN" altLang="en-US" sz="2400" b="1">
              <a:solidFill>
                <a:schemeClr val="accent5">
                  <a:lumMod val="75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209550" y="848758"/>
            <a:ext cx="736600" cy="487691"/>
            <a:chOff x="1282700" y="1663700"/>
            <a:chExt cx="876300" cy="647700"/>
          </a:xfrm>
          <a:solidFill>
            <a:srgbClr val="2D5661"/>
          </a:solidFill>
        </p:grpSpPr>
        <p:sp>
          <p:nvSpPr>
            <p:cNvPr id="12" name="箭头: V 形 11"/>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箭头: V 形 12"/>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4" name="文本框 13"/>
          <p:cNvSpPr txBox="1"/>
          <p:nvPr/>
        </p:nvSpPr>
        <p:spPr>
          <a:xfrm>
            <a:off x="946150" y="769439"/>
            <a:ext cx="8445500" cy="646331"/>
          </a:xfrm>
          <a:prstGeom prst="rect">
            <a:avLst/>
          </a:prstGeom>
          <a:noFill/>
        </p:spPr>
        <p:txBody>
          <a:bodyPr wrap="square" rtlCol="0" anchor="ctr">
            <a:spAutoFit/>
          </a:bodyPr>
          <a:lstStyle/>
          <a:p>
            <a:r>
              <a:rPr lang="zh-CN" altLang="en-US" sz="3600" b="1">
                <a:solidFill>
                  <a:srgbClr val="2D5661"/>
                </a:solidFill>
                <a:latin typeface="微软雅黑" panose="020B0503020204020204" pitchFamily="34" charset="-122"/>
                <a:ea typeface="微软雅黑" panose="020B0503020204020204" pitchFamily="34" charset="-122"/>
              </a:rPr>
              <a:t> 前言</a:t>
            </a:r>
            <a:endParaRPr lang="zh-CN" altLang="en-US" sz="3600" b="1">
              <a:solidFill>
                <a:srgbClr val="2D5661"/>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rotWithShape="1">
          <a:blip r:embed="rId1"/>
          <a:srcRect l="670" r="5223"/>
          <a:stretch>
            <a:fillRect/>
          </a:stretch>
        </p:blipFill>
        <p:spPr>
          <a:xfrm>
            <a:off x="-1" y="7393259"/>
            <a:ext cx="9601201" cy="5408341"/>
          </a:xfrm>
          <a:prstGeom prst="rect">
            <a:avLst/>
          </a:prstGeom>
        </p:spPr>
      </p:pic>
      <p:sp>
        <p:nvSpPr>
          <p:cNvPr id="5" name="矩形 4"/>
          <p:cNvSpPr/>
          <p:nvPr/>
        </p:nvSpPr>
        <p:spPr>
          <a:xfrm>
            <a:off x="0" y="7393258"/>
            <a:ext cx="9601200" cy="5408341"/>
          </a:xfrm>
          <a:prstGeom prst="rect">
            <a:avLst/>
          </a:prstGeom>
          <a:gradFill>
            <a:gsLst>
              <a:gs pos="0">
                <a:schemeClr val="accent5">
                  <a:lumMod val="20000"/>
                  <a:lumOff val="80000"/>
                </a:schemeClr>
              </a:gs>
              <a:gs pos="100000">
                <a:schemeClr val="bg1">
                  <a:alpha val="4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accent5">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961563" y="2422455"/>
            <a:ext cx="1215190" cy="842211"/>
          </a:xfrm>
          <a:prstGeom prst="round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chemeClr val="bg1"/>
                </a:solidFill>
                <a:latin typeface="微软雅黑" panose="020B0503020204020204" pitchFamily="34" charset="-122"/>
                <a:ea typeface="微软雅黑" panose="020B0503020204020204" pitchFamily="34" charset="-122"/>
              </a:rPr>
              <a:t>01</a:t>
            </a:r>
            <a:endParaRPr lang="zh-CN" altLang="en-US" sz="4000" b="1">
              <a:solidFill>
                <a:schemeClr val="bg1"/>
              </a:solidFill>
              <a:latin typeface="微软雅黑" panose="020B0503020204020204" pitchFamily="34" charset="-122"/>
              <a:ea typeface="微软雅黑" panose="020B0503020204020204" pitchFamily="34" charset="-122"/>
            </a:endParaRPr>
          </a:p>
        </p:txBody>
      </p:sp>
      <p:sp>
        <p:nvSpPr>
          <p:cNvPr id="3" name="矩形: 圆角 2"/>
          <p:cNvSpPr/>
          <p:nvPr/>
        </p:nvSpPr>
        <p:spPr>
          <a:xfrm>
            <a:off x="2378648" y="2422455"/>
            <a:ext cx="6625652" cy="842211"/>
          </a:xfrm>
          <a:prstGeom prst="round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3200" b="1">
                <a:solidFill>
                  <a:srgbClr val="2D5661"/>
                </a:solidFill>
                <a:latin typeface="微软雅黑" panose="020B0503020204020204" pitchFamily="34" charset="-122"/>
                <a:ea typeface="微软雅黑" panose="020B0503020204020204" pitchFamily="34" charset="-122"/>
              </a:rPr>
              <a:t>规划总则</a:t>
            </a:r>
            <a:endParaRPr lang="zh-CN" altLang="en-US" sz="3200" b="1">
              <a:solidFill>
                <a:srgbClr val="2D566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961562" y="1275548"/>
            <a:ext cx="8042738" cy="707886"/>
          </a:xfrm>
          <a:prstGeom prst="rect">
            <a:avLst/>
          </a:prstGeom>
          <a:noFill/>
        </p:spPr>
        <p:txBody>
          <a:bodyPr wrap="square" rtlCol="0">
            <a:spAutoFit/>
          </a:bodyPr>
          <a:lstStyle/>
          <a:p>
            <a:r>
              <a:rPr lang="zh-CN" altLang="en-US" sz="4000" b="1">
                <a:latin typeface="微软雅黑" panose="020B0503020204020204" pitchFamily="34" charset="-122"/>
                <a:ea typeface="微软雅黑" panose="020B0503020204020204" pitchFamily="34" charset="-122"/>
              </a:rPr>
              <a:t>目 录 </a:t>
            </a:r>
            <a:r>
              <a:rPr lang="en-US" altLang="zh-CN" sz="4000" b="1">
                <a:latin typeface="微软雅黑" panose="020B0503020204020204" pitchFamily="34" charset="-122"/>
                <a:ea typeface="微软雅黑" panose="020B0503020204020204" pitchFamily="34" charset="-122"/>
              </a:rPr>
              <a:t>| CONTENTS</a:t>
            </a:r>
            <a:endParaRPr lang="zh-CN" altLang="en-US" sz="4000" b="1">
              <a:latin typeface="微软雅黑" panose="020B0503020204020204" pitchFamily="34" charset="-122"/>
              <a:ea typeface="微软雅黑" panose="020B0503020204020204" pitchFamily="34" charset="-122"/>
            </a:endParaRPr>
          </a:p>
        </p:txBody>
      </p:sp>
      <p:sp>
        <p:nvSpPr>
          <p:cNvPr id="4" name="矩形: 圆角 3"/>
          <p:cNvSpPr/>
          <p:nvPr/>
        </p:nvSpPr>
        <p:spPr>
          <a:xfrm>
            <a:off x="961563" y="3725188"/>
            <a:ext cx="1215190" cy="842211"/>
          </a:xfrm>
          <a:prstGeom prst="round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chemeClr val="bg1"/>
                </a:solidFill>
                <a:latin typeface="微软雅黑" panose="020B0503020204020204" pitchFamily="34" charset="-122"/>
                <a:ea typeface="微软雅黑" panose="020B0503020204020204" pitchFamily="34" charset="-122"/>
              </a:rPr>
              <a:t>02</a:t>
            </a:r>
            <a:endParaRPr lang="zh-CN" altLang="en-US" sz="4000" b="1">
              <a:solidFill>
                <a:schemeClr val="bg1"/>
              </a:solidFill>
              <a:latin typeface="微软雅黑" panose="020B0503020204020204" pitchFamily="34" charset="-122"/>
              <a:ea typeface="微软雅黑" panose="020B0503020204020204" pitchFamily="34" charset="-122"/>
            </a:endParaRPr>
          </a:p>
        </p:txBody>
      </p:sp>
      <p:sp>
        <p:nvSpPr>
          <p:cNvPr id="6" name="矩形: 圆角 5"/>
          <p:cNvSpPr/>
          <p:nvPr/>
        </p:nvSpPr>
        <p:spPr>
          <a:xfrm>
            <a:off x="2378648" y="3725188"/>
            <a:ext cx="6625652" cy="842211"/>
          </a:xfrm>
          <a:prstGeom prst="round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3200" b="1">
                <a:solidFill>
                  <a:srgbClr val="2D5661"/>
                </a:solidFill>
                <a:latin typeface="微软雅黑" panose="020B0503020204020204" pitchFamily="34" charset="-122"/>
                <a:ea typeface="微软雅黑" panose="020B0503020204020204" pitchFamily="34" charset="-122"/>
              </a:rPr>
              <a:t>全域统筹，优化空间格局</a:t>
            </a:r>
            <a:endParaRPr lang="zh-CN" altLang="en-US" sz="3200" b="1">
              <a:solidFill>
                <a:srgbClr val="2D5661"/>
              </a:solidFill>
              <a:latin typeface="微软雅黑" panose="020B0503020204020204" pitchFamily="34" charset="-122"/>
              <a:ea typeface="微软雅黑" panose="020B0503020204020204" pitchFamily="34" charset="-122"/>
            </a:endParaRPr>
          </a:p>
        </p:txBody>
      </p:sp>
      <p:sp>
        <p:nvSpPr>
          <p:cNvPr id="7" name="矩形: 圆角 6"/>
          <p:cNvSpPr/>
          <p:nvPr/>
        </p:nvSpPr>
        <p:spPr>
          <a:xfrm>
            <a:off x="961563" y="5027921"/>
            <a:ext cx="1215190" cy="842211"/>
          </a:xfrm>
          <a:prstGeom prst="round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chemeClr val="bg1"/>
                </a:solidFill>
                <a:latin typeface="微软雅黑" panose="020B0503020204020204" pitchFamily="34" charset="-122"/>
                <a:ea typeface="微软雅黑" panose="020B0503020204020204" pitchFamily="34" charset="-122"/>
              </a:rPr>
              <a:t>03</a:t>
            </a:r>
            <a:endParaRPr lang="zh-CN" altLang="en-US" sz="4000" b="1">
              <a:solidFill>
                <a:schemeClr val="bg1"/>
              </a:solidFill>
              <a:latin typeface="微软雅黑" panose="020B0503020204020204" pitchFamily="34" charset="-122"/>
              <a:ea typeface="微软雅黑" panose="020B0503020204020204" pitchFamily="34" charset="-122"/>
            </a:endParaRPr>
          </a:p>
        </p:txBody>
      </p:sp>
      <p:sp>
        <p:nvSpPr>
          <p:cNvPr id="8" name="矩形: 圆角 7"/>
          <p:cNvSpPr/>
          <p:nvPr/>
        </p:nvSpPr>
        <p:spPr>
          <a:xfrm>
            <a:off x="2378648" y="5027921"/>
            <a:ext cx="6625652" cy="842211"/>
          </a:xfrm>
          <a:prstGeom prst="round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3200" b="1">
                <a:solidFill>
                  <a:srgbClr val="2D5661"/>
                </a:solidFill>
                <a:latin typeface="微软雅黑" panose="020B0503020204020204" pitchFamily="34" charset="-122"/>
                <a:ea typeface="微软雅黑" panose="020B0503020204020204" pitchFamily="34" charset="-122"/>
              </a:rPr>
              <a:t>设施完善，夯实支撑体系</a:t>
            </a:r>
            <a:endParaRPr lang="zh-CN" altLang="en-US" sz="3200" b="1">
              <a:solidFill>
                <a:srgbClr val="2D5661"/>
              </a:solidFill>
              <a:latin typeface="微软雅黑" panose="020B0503020204020204" pitchFamily="34" charset="-122"/>
              <a:ea typeface="微软雅黑" panose="020B0503020204020204" pitchFamily="34" charset="-122"/>
            </a:endParaRPr>
          </a:p>
        </p:txBody>
      </p:sp>
      <p:sp>
        <p:nvSpPr>
          <p:cNvPr id="9" name="矩形: 圆角 8"/>
          <p:cNvSpPr/>
          <p:nvPr/>
        </p:nvSpPr>
        <p:spPr>
          <a:xfrm>
            <a:off x="961563" y="6330654"/>
            <a:ext cx="1215190" cy="842211"/>
          </a:xfrm>
          <a:prstGeom prst="round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chemeClr val="bg1"/>
                </a:solidFill>
                <a:latin typeface="微软雅黑" panose="020B0503020204020204" pitchFamily="34" charset="-122"/>
                <a:ea typeface="微软雅黑" panose="020B0503020204020204" pitchFamily="34" charset="-122"/>
              </a:rPr>
              <a:t>04</a:t>
            </a:r>
            <a:endParaRPr lang="zh-CN" altLang="en-US" sz="4000" b="1">
              <a:solidFill>
                <a:schemeClr val="bg1"/>
              </a:solidFill>
              <a:latin typeface="微软雅黑" panose="020B0503020204020204" pitchFamily="34" charset="-122"/>
              <a:ea typeface="微软雅黑" panose="020B0503020204020204" pitchFamily="34" charset="-122"/>
            </a:endParaRPr>
          </a:p>
        </p:txBody>
      </p:sp>
      <p:sp>
        <p:nvSpPr>
          <p:cNvPr id="10" name="矩形: 圆角 9"/>
          <p:cNvSpPr/>
          <p:nvPr/>
        </p:nvSpPr>
        <p:spPr>
          <a:xfrm>
            <a:off x="2378648" y="6330654"/>
            <a:ext cx="6625652" cy="842211"/>
          </a:xfrm>
          <a:prstGeom prst="round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3200" b="1">
                <a:solidFill>
                  <a:srgbClr val="2D5661"/>
                </a:solidFill>
                <a:latin typeface="微软雅黑" panose="020B0503020204020204" pitchFamily="34" charset="-122"/>
                <a:ea typeface="微软雅黑" panose="020B0503020204020204" pitchFamily="34" charset="-122"/>
              </a:rPr>
              <a:t>区域联动，构建产业格局</a:t>
            </a:r>
            <a:endParaRPr lang="zh-CN" altLang="en-US" sz="3200" b="1">
              <a:solidFill>
                <a:srgbClr val="2D5661"/>
              </a:solidFill>
              <a:latin typeface="微软雅黑" panose="020B0503020204020204" pitchFamily="34" charset="-122"/>
              <a:ea typeface="微软雅黑" panose="020B0503020204020204" pitchFamily="34" charset="-122"/>
            </a:endParaRPr>
          </a:p>
        </p:txBody>
      </p:sp>
      <p:sp>
        <p:nvSpPr>
          <p:cNvPr id="13" name="矩形: 圆角 12"/>
          <p:cNvSpPr/>
          <p:nvPr/>
        </p:nvSpPr>
        <p:spPr>
          <a:xfrm>
            <a:off x="961563" y="8936121"/>
            <a:ext cx="1215190" cy="842211"/>
          </a:xfrm>
          <a:prstGeom prst="round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chemeClr val="bg1"/>
                </a:solidFill>
                <a:latin typeface="微软雅黑" panose="020B0503020204020204" pitchFamily="34" charset="-122"/>
                <a:ea typeface="微软雅黑" panose="020B0503020204020204" pitchFamily="34" charset="-122"/>
              </a:rPr>
              <a:t>06</a:t>
            </a:r>
            <a:endParaRPr lang="zh-CN" altLang="en-US" sz="4000" b="1">
              <a:solidFill>
                <a:schemeClr val="bg1"/>
              </a:solidFill>
              <a:latin typeface="微软雅黑" panose="020B0503020204020204" pitchFamily="34" charset="-122"/>
              <a:ea typeface="微软雅黑" panose="020B0503020204020204" pitchFamily="34" charset="-122"/>
            </a:endParaRPr>
          </a:p>
        </p:txBody>
      </p:sp>
      <p:sp>
        <p:nvSpPr>
          <p:cNvPr id="14" name="矩形: 圆角 13"/>
          <p:cNvSpPr/>
          <p:nvPr/>
        </p:nvSpPr>
        <p:spPr>
          <a:xfrm>
            <a:off x="2378648" y="8936121"/>
            <a:ext cx="6625652" cy="842211"/>
          </a:xfrm>
          <a:prstGeom prst="round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3200" b="1">
                <a:solidFill>
                  <a:srgbClr val="2D5661"/>
                </a:solidFill>
                <a:latin typeface="微软雅黑" panose="020B0503020204020204" pitchFamily="34" charset="-122"/>
                <a:ea typeface="微软雅黑" panose="020B0503020204020204" pitchFamily="34" charset="-122"/>
              </a:rPr>
              <a:t>实施保障</a:t>
            </a:r>
            <a:endParaRPr lang="zh-CN" altLang="en-US" sz="3200" b="1">
              <a:solidFill>
                <a:srgbClr val="2D5661"/>
              </a:solidFill>
              <a:latin typeface="微软雅黑" panose="020B0503020204020204" pitchFamily="34" charset="-122"/>
              <a:ea typeface="微软雅黑" panose="020B0503020204020204" pitchFamily="34" charset="-122"/>
            </a:endParaRPr>
          </a:p>
        </p:txBody>
      </p:sp>
      <p:sp>
        <p:nvSpPr>
          <p:cNvPr id="15" name="矩形 14"/>
          <p:cNvSpPr/>
          <p:nvPr/>
        </p:nvSpPr>
        <p:spPr>
          <a:xfrm>
            <a:off x="961562" y="1983434"/>
            <a:ext cx="8042738" cy="11079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矩形: 圆角 8"/>
          <p:cNvSpPr/>
          <p:nvPr/>
        </p:nvSpPr>
        <p:spPr>
          <a:xfrm>
            <a:off x="961562" y="7633387"/>
            <a:ext cx="1215190" cy="842211"/>
          </a:xfrm>
          <a:prstGeom prst="round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chemeClr val="bg1"/>
                </a:solidFill>
                <a:latin typeface="微软雅黑" panose="020B0503020204020204" pitchFamily="34" charset="-122"/>
                <a:ea typeface="微软雅黑" panose="020B0503020204020204" pitchFamily="34" charset="-122"/>
              </a:rPr>
              <a:t>05</a:t>
            </a:r>
            <a:endParaRPr lang="zh-CN" altLang="en-US" sz="4000" b="1">
              <a:solidFill>
                <a:schemeClr val="bg1"/>
              </a:solidFill>
              <a:latin typeface="微软雅黑" panose="020B0503020204020204" pitchFamily="34" charset="-122"/>
              <a:ea typeface="微软雅黑" panose="020B0503020204020204" pitchFamily="34" charset="-122"/>
            </a:endParaRPr>
          </a:p>
        </p:txBody>
      </p:sp>
      <p:sp>
        <p:nvSpPr>
          <p:cNvPr id="17" name="矩形: 圆角 9"/>
          <p:cNvSpPr/>
          <p:nvPr/>
        </p:nvSpPr>
        <p:spPr>
          <a:xfrm>
            <a:off x="2378647" y="7633387"/>
            <a:ext cx="6625652" cy="842211"/>
          </a:xfrm>
          <a:prstGeom prst="round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3200" b="1">
                <a:solidFill>
                  <a:srgbClr val="2D5661"/>
                </a:solidFill>
                <a:latin typeface="微软雅黑" panose="020B0503020204020204" pitchFamily="34" charset="-122"/>
                <a:ea typeface="微软雅黑" panose="020B0503020204020204" pitchFamily="34" charset="-122"/>
              </a:rPr>
              <a:t>风貌塑造，彰显城镇魅力</a:t>
            </a:r>
            <a:endParaRPr lang="zh-CN" altLang="en-US" sz="3200" b="1">
              <a:solidFill>
                <a:srgbClr val="2D566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9548" y="1495089"/>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1.1 </a:t>
            </a:r>
            <a:r>
              <a:rPr lang="zh-CN" altLang="en-US" sz="2400" b="1">
                <a:solidFill>
                  <a:srgbClr val="2D5661"/>
                </a:solidFill>
                <a:latin typeface="微软雅黑" panose="020B0503020204020204" pitchFamily="34" charset="-122"/>
                <a:ea typeface="微软雅黑" panose="020B0503020204020204" pitchFamily="34" charset="-122"/>
              </a:rPr>
              <a:t>指导思想</a:t>
            </a:r>
            <a:endParaRPr lang="zh-CN" altLang="en-US" sz="2400" b="1">
              <a:solidFill>
                <a:srgbClr val="2D566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209548" y="1956754"/>
            <a:ext cx="9182099" cy="3269613"/>
          </a:xfrm>
          <a:prstGeom prst="rect">
            <a:avLst/>
          </a:prstGeom>
          <a:noFill/>
        </p:spPr>
        <p:txBody>
          <a:bodyPr wrap="square" rtlCol="0">
            <a:spAutoFit/>
          </a:bodyPr>
          <a:lstStyle/>
          <a:p>
            <a:pPr indent="539750" algn="just">
              <a:lnSpc>
                <a:spcPct val="150000"/>
              </a:lnSpc>
            </a:pPr>
            <a:r>
              <a:rPr lang="zh-CN" altLang="en-US" sz="2000">
                <a:latin typeface="微软雅黑" panose="020B0503020204020204" pitchFamily="34" charset="-122"/>
                <a:ea typeface="微软雅黑" panose="020B0503020204020204" pitchFamily="34" charset="-122"/>
              </a:rPr>
              <a:t>坚持以习近平新时代中国特色社会主义思想为指导，深入贯彻落实党的二十大精神，立足新发展阶段，完整、准确、全面贯彻新发展理念，构建新发展格局，推动高质量发展，以问题和战略目标为导向，坚持以人民为中心的发展理念，统筹发展和安全，统筹国土空间保护、开发、利用、修复，形成集约高效的生产空间、宜居适度的生活空间、水清岸绿的生态空间，促进经济高质量转型、城乡高品质建设、环境高颜值提升、社会高效能治理、民生高水平改善，不断增强人民群众获得感、幸福感、安全感。</a:t>
            </a:r>
            <a:endParaRPr lang="zh-CN" altLang="en-US" sz="2000">
              <a:latin typeface="微软雅黑" panose="020B0503020204020204" pitchFamily="34" charset="-122"/>
              <a:ea typeface="微软雅黑" panose="020B0503020204020204" pitchFamily="34" charset="-122"/>
            </a:endParaRPr>
          </a:p>
        </p:txBody>
      </p:sp>
      <p:sp>
        <p:nvSpPr>
          <p:cNvPr id="32" name="文本框 31"/>
          <p:cNvSpPr txBox="1"/>
          <p:nvPr/>
        </p:nvSpPr>
        <p:spPr>
          <a:xfrm>
            <a:off x="209548" y="5688032"/>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1.2 </a:t>
            </a:r>
            <a:r>
              <a:rPr lang="zh-CN" altLang="en-US" sz="2400" b="1">
                <a:solidFill>
                  <a:srgbClr val="2D5661"/>
                </a:solidFill>
                <a:latin typeface="微软雅黑" panose="020B0503020204020204" pitchFamily="34" charset="-122"/>
                <a:ea typeface="微软雅黑" panose="020B0503020204020204" pitchFamily="34" charset="-122"/>
              </a:rPr>
              <a:t>规划范围</a:t>
            </a:r>
            <a:endParaRPr lang="zh-CN" altLang="en-US" sz="2400" b="1">
              <a:solidFill>
                <a:srgbClr val="2D566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209548" y="6149697"/>
            <a:ext cx="9182099" cy="1015663"/>
          </a:xfrm>
          <a:prstGeom prst="rect">
            <a:avLst/>
          </a:prstGeom>
          <a:noFill/>
        </p:spPr>
        <p:txBody>
          <a:bodyPr wrap="square" rtlCol="0">
            <a:spAutoFit/>
          </a:bodyPr>
          <a:lstStyle/>
          <a:p>
            <a:pPr indent="539750" algn="just">
              <a:lnSpc>
                <a:spcPct val="150000"/>
              </a:lnSpc>
            </a:pPr>
            <a:r>
              <a:rPr lang="zh-CN" altLang="en-US" sz="2000" b="1">
                <a:latin typeface="微软雅黑" panose="020B0503020204020204" pitchFamily="34" charset="-122"/>
                <a:ea typeface="微软雅黑" panose="020B0503020204020204" pitchFamily="34" charset="-122"/>
              </a:rPr>
              <a:t>镇域范围：</a:t>
            </a:r>
            <a:r>
              <a:rPr lang="zh-CN" altLang="en-US" sz="2000">
                <a:latin typeface="微软雅黑" panose="020B0503020204020204" pitchFamily="34" charset="-122"/>
                <a:ea typeface="微软雅黑" panose="020B0503020204020204" pitchFamily="34" charset="-122"/>
              </a:rPr>
              <a:t>规划范围为朔里镇行政辖区全域。</a:t>
            </a:r>
            <a:endParaRPr lang="zh-CN" altLang="en-US" sz="2000">
              <a:latin typeface="微软雅黑" panose="020B0503020204020204" pitchFamily="34" charset="-122"/>
              <a:ea typeface="微软雅黑" panose="020B0503020204020204" pitchFamily="34" charset="-122"/>
            </a:endParaRPr>
          </a:p>
          <a:p>
            <a:pPr indent="539750" algn="just">
              <a:lnSpc>
                <a:spcPct val="150000"/>
              </a:lnSpc>
            </a:pPr>
            <a:r>
              <a:rPr lang="zh-CN" altLang="en-US" sz="2000" b="1">
                <a:latin typeface="微软雅黑" panose="020B0503020204020204" pitchFamily="34" charset="-122"/>
                <a:ea typeface="微软雅黑" panose="020B0503020204020204" pitchFamily="34" charset="-122"/>
              </a:rPr>
              <a:t>镇政府驻地范围：</a:t>
            </a:r>
            <a:r>
              <a:rPr lang="zh-CN" altLang="en-US" sz="2000">
                <a:latin typeface="微软雅黑" panose="020B0503020204020204" pitchFamily="34" charset="-122"/>
                <a:ea typeface="微软雅黑" panose="020B0503020204020204" pitchFamily="34" charset="-122"/>
              </a:rPr>
              <a:t>已划定城镇开发边界及周边部分区域。</a:t>
            </a:r>
            <a:endParaRPr lang="zh-CN" altLang="en-US" sz="2000">
              <a:latin typeface="微软雅黑" panose="020B0503020204020204" pitchFamily="34" charset="-122"/>
              <a:ea typeface="微软雅黑" panose="020B0503020204020204" pitchFamily="34" charset="-122"/>
            </a:endParaRPr>
          </a:p>
        </p:txBody>
      </p:sp>
      <p:sp>
        <p:nvSpPr>
          <p:cNvPr id="27" name="文本框 26"/>
          <p:cNvSpPr txBox="1"/>
          <p:nvPr/>
        </p:nvSpPr>
        <p:spPr>
          <a:xfrm>
            <a:off x="209550" y="7572651"/>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1.3 </a:t>
            </a:r>
            <a:r>
              <a:rPr lang="zh-CN" altLang="en-US" sz="2400" b="1">
                <a:solidFill>
                  <a:srgbClr val="2D5661"/>
                </a:solidFill>
                <a:latin typeface="微软雅黑" panose="020B0503020204020204" pitchFamily="34" charset="-122"/>
                <a:ea typeface="微软雅黑" panose="020B0503020204020204" pitchFamily="34" charset="-122"/>
              </a:rPr>
              <a:t>规划期限</a:t>
            </a:r>
            <a:endParaRPr lang="zh-CN" altLang="en-US" sz="2400" b="1">
              <a:solidFill>
                <a:srgbClr val="2D5661"/>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209550" y="8034316"/>
            <a:ext cx="9182099" cy="553998"/>
          </a:xfrm>
          <a:prstGeom prst="rect">
            <a:avLst/>
          </a:prstGeom>
          <a:noFill/>
        </p:spPr>
        <p:txBody>
          <a:bodyPr wrap="square" rtlCol="0">
            <a:spAutoFit/>
          </a:bodyPr>
          <a:lstStyle/>
          <a:p>
            <a:pPr indent="539750" algn="just">
              <a:lnSpc>
                <a:spcPct val="150000"/>
              </a:lnSpc>
            </a:pPr>
            <a:r>
              <a:rPr lang="zh-CN" altLang="en-US" sz="2000">
                <a:latin typeface="微软雅黑" panose="020B0503020204020204" pitchFamily="34" charset="-122"/>
                <a:ea typeface="微软雅黑" panose="020B0503020204020204" pitchFamily="34" charset="-122"/>
              </a:rPr>
              <a:t>期限为</a:t>
            </a:r>
            <a:r>
              <a:rPr lang="en-US" altLang="zh-CN" sz="2000" b="1">
                <a:solidFill>
                  <a:srgbClr val="C00000"/>
                </a:solidFill>
                <a:latin typeface="微软雅黑" panose="020B0503020204020204" pitchFamily="34" charset="-122"/>
                <a:ea typeface="微软雅黑" panose="020B0503020204020204" pitchFamily="34" charset="-122"/>
              </a:rPr>
              <a:t>2021-2035</a:t>
            </a:r>
            <a:r>
              <a:rPr lang="zh-CN" altLang="en-US" sz="2000" b="1">
                <a:solidFill>
                  <a:srgbClr val="C00000"/>
                </a:solidFill>
                <a:latin typeface="微软雅黑" panose="020B0503020204020204" pitchFamily="34" charset="-122"/>
                <a:ea typeface="微软雅黑" panose="020B0503020204020204" pitchFamily="34" charset="-122"/>
              </a:rPr>
              <a:t>年</a:t>
            </a:r>
            <a:r>
              <a:rPr lang="zh-CN" altLang="en-US" sz="2000">
                <a:latin typeface="微软雅黑" panose="020B0503020204020204" pitchFamily="34" charset="-122"/>
                <a:ea typeface="微软雅黑" panose="020B0503020204020204" pitchFamily="34" charset="-122"/>
              </a:rPr>
              <a:t>，近期至</a:t>
            </a:r>
            <a:r>
              <a:rPr lang="en-US" altLang="zh-CN" sz="2000">
                <a:latin typeface="微软雅黑" panose="020B0503020204020204" pitchFamily="34" charset="-122"/>
                <a:ea typeface="微软雅黑" panose="020B0503020204020204" pitchFamily="34" charset="-122"/>
              </a:rPr>
              <a:t>2025</a:t>
            </a:r>
            <a:r>
              <a:rPr lang="zh-CN" altLang="en-US" sz="2000">
                <a:latin typeface="微软雅黑" panose="020B0503020204020204" pitchFamily="34" charset="-122"/>
                <a:ea typeface="微软雅黑" panose="020B0503020204020204" pitchFamily="34" charset="-122"/>
              </a:rPr>
              <a:t>年，远期至</a:t>
            </a:r>
            <a:r>
              <a:rPr lang="en-US" altLang="zh-CN" sz="2000">
                <a:latin typeface="微软雅黑" panose="020B0503020204020204" pitchFamily="34" charset="-122"/>
                <a:ea typeface="微软雅黑" panose="020B0503020204020204" pitchFamily="34" charset="-122"/>
              </a:rPr>
              <a:t>2035</a:t>
            </a:r>
            <a:r>
              <a:rPr lang="zh-CN" altLang="en-US" sz="2000">
                <a:latin typeface="微软雅黑" panose="020B0503020204020204" pitchFamily="34" charset="-122"/>
                <a:ea typeface="微软雅黑" panose="020B0503020204020204" pitchFamily="34" charset="-122"/>
              </a:rPr>
              <a:t>年。</a:t>
            </a:r>
            <a:endParaRPr lang="zh-CN" altLang="en-US" sz="2000">
              <a:latin typeface="微软雅黑" panose="020B0503020204020204" pitchFamily="34" charset="-122"/>
              <a:ea typeface="微软雅黑" panose="020B0503020204020204" pitchFamily="34" charset="-122"/>
            </a:endParaRPr>
          </a:p>
        </p:txBody>
      </p:sp>
      <p:pic>
        <p:nvPicPr>
          <p:cNvPr id="30" name="图片 29"/>
          <p:cNvPicPr>
            <a:picLocks noChangeAspect="1"/>
          </p:cNvPicPr>
          <p:nvPr/>
        </p:nvPicPr>
        <p:blipFill rotWithShape="1">
          <a:blip r:embed="rId1">
            <a:extLst>
              <a:ext uri="{BEBA8EAE-BF5A-486C-A8C5-ECC9F3942E4B}">
                <a14:imgProps xmlns:a14="http://schemas.microsoft.com/office/drawing/2010/main">
                  <a14:imgLayer r:embed="rId2">
                    <a14:imgEffect>
                      <a14:artisticPaintBrush/>
                    </a14:imgEffect>
                  </a14:imgLayer>
                </a14:imgProps>
              </a:ext>
              <a:ext uri="{28A0092B-C50C-407E-A947-70E740481C1C}">
                <a14:useLocalDpi xmlns:a14="http://schemas.microsoft.com/office/drawing/2010/main" val="0"/>
              </a:ext>
            </a:extLst>
          </a:blip>
          <a:srcRect t="11153" b="40557"/>
          <a:stretch>
            <a:fillRect/>
          </a:stretch>
        </p:blipFill>
        <p:spPr>
          <a:xfrm>
            <a:off x="1" y="10549053"/>
            <a:ext cx="9601199" cy="2252547"/>
          </a:xfrm>
          <a:prstGeom prst="rect">
            <a:avLst/>
          </a:prstGeom>
        </p:spPr>
      </p:pic>
      <p:sp>
        <p:nvSpPr>
          <p:cNvPr id="36" name="矩形 35"/>
          <p:cNvSpPr/>
          <p:nvPr/>
        </p:nvSpPr>
        <p:spPr>
          <a:xfrm>
            <a:off x="1" y="10549052"/>
            <a:ext cx="9601198" cy="2252548"/>
          </a:xfrm>
          <a:prstGeom prst="rect">
            <a:avLst/>
          </a:prstGeom>
          <a:gradFill>
            <a:gsLst>
              <a:gs pos="85000">
                <a:srgbClr val="EBF3FA">
                  <a:alpha val="80000"/>
                </a:srgbClr>
              </a:gs>
              <a:gs pos="0">
                <a:schemeClr val="bg1"/>
              </a:gs>
              <a:gs pos="100000">
                <a:schemeClr val="accent5">
                  <a:lumMod val="20000"/>
                  <a:lumOff val="80000"/>
                  <a:alpha val="7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0" y="0"/>
            <a:ext cx="9601200" cy="646330"/>
            <a:chOff x="0" y="0"/>
            <a:chExt cx="9601200" cy="487690"/>
          </a:xfrm>
        </p:grpSpPr>
        <p:sp>
          <p:nvSpPr>
            <p:cNvPr id="18" name="矩形 17"/>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文本框 18"/>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grpSp>
        <p:nvGrpSpPr>
          <p:cNvPr id="20" name="组合 19"/>
          <p:cNvGrpSpPr/>
          <p:nvPr/>
        </p:nvGrpSpPr>
        <p:grpSpPr>
          <a:xfrm>
            <a:off x="209550" y="848758"/>
            <a:ext cx="736600" cy="487691"/>
            <a:chOff x="1282700" y="1663700"/>
            <a:chExt cx="876300" cy="647700"/>
          </a:xfrm>
          <a:solidFill>
            <a:srgbClr val="2D5661"/>
          </a:solidFill>
        </p:grpSpPr>
        <p:sp>
          <p:nvSpPr>
            <p:cNvPr id="21"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3" name="文本框 22"/>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01 </a:t>
            </a:r>
            <a:r>
              <a:rPr lang="zh-CN" altLang="en-US" sz="3600" b="1">
                <a:solidFill>
                  <a:srgbClr val="2D5661"/>
                </a:solidFill>
                <a:latin typeface="微软雅黑" panose="020B0503020204020204" pitchFamily="34" charset="-122"/>
                <a:ea typeface="微软雅黑" panose="020B0503020204020204" pitchFamily="34" charset="-122"/>
              </a:rPr>
              <a:t>规划总则</a:t>
            </a:r>
            <a:endParaRPr lang="zh-CN" altLang="en-US" sz="3600" b="1">
              <a:solidFill>
                <a:srgbClr val="2D566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209548" y="1495089"/>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1.4 </a:t>
            </a:r>
            <a:r>
              <a:rPr lang="zh-CN" altLang="en-US" sz="2400" b="1">
                <a:solidFill>
                  <a:srgbClr val="2D5661"/>
                </a:solidFill>
                <a:latin typeface="微软雅黑" panose="020B0503020204020204" pitchFamily="34" charset="-122"/>
                <a:ea typeface="微软雅黑" panose="020B0503020204020204" pitchFamily="34" charset="-122"/>
              </a:rPr>
              <a:t>镇域概况</a:t>
            </a:r>
            <a:endParaRPr lang="zh-CN" altLang="en-US" sz="2400" b="1">
              <a:solidFill>
                <a:srgbClr val="2D5661"/>
              </a:solidFill>
              <a:latin typeface="微软雅黑" panose="020B0503020204020204" pitchFamily="34" charset="-122"/>
              <a:ea typeface="微软雅黑" panose="020B0503020204020204" pitchFamily="34" charset="-122"/>
            </a:endParaRPr>
          </a:p>
        </p:txBody>
      </p:sp>
      <p:sp>
        <p:nvSpPr>
          <p:cNvPr id="38" name="矩形: 圆角 37"/>
          <p:cNvSpPr/>
          <p:nvPr>
            <p:custDataLst>
              <p:tags r:id="rId1"/>
            </p:custDataLst>
          </p:nvPr>
        </p:nvSpPr>
        <p:spPr>
          <a:xfrm>
            <a:off x="209548" y="2036072"/>
            <a:ext cx="1563496" cy="2044861"/>
          </a:xfrm>
          <a:prstGeom prst="roundRect">
            <a:avLst>
              <a:gd name="adj" fmla="val 10248"/>
            </a:avLst>
          </a:prstGeom>
          <a:solidFill>
            <a:srgbClr val="448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国土空间</a:t>
            </a:r>
            <a:endParaRPr lang="zh-CN" altLang="en-US" sz="2000" b="1">
              <a:latin typeface="微软雅黑" panose="020B0503020204020204" pitchFamily="34" charset="-122"/>
              <a:ea typeface="微软雅黑" panose="020B0503020204020204" pitchFamily="34" charset="-122"/>
            </a:endParaRPr>
          </a:p>
        </p:txBody>
      </p:sp>
      <p:sp>
        <p:nvSpPr>
          <p:cNvPr id="39" name="矩形: 圆角 38"/>
          <p:cNvSpPr/>
          <p:nvPr>
            <p:custDataLst>
              <p:tags r:id="rId2"/>
            </p:custDataLst>
          </p:nvPr>
        </p:nvSpPr>
        <p:spPr>
          <a:xfrm>
            <a:off x="1860548" y="2036072"/>
            <a:ext cx="7531099" cy="2044861"/>
          </a:xfrm>
          <a:prstGeom prst="roundRect">
            <a:avLst>
              <a:gd name="adj" fmla="val 9723"/>
            </a:avLst>
          </a:prstGeom>
          <a:solidFill>
            <a:srgbClr val="D0E3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67995">
              <a:lnSpc>
                <a:spcPct val="150000"/>
              </a:lnSpc>
            </a:pPr>
            <a:r>
              <a:rPr lang="zh-CN" altLang="en-US">
                <a:solidFill>
                  <a:schemeClr val="tx1"/>
                </a:solidFill>
                <a:latin typeface="微软雅黑" panose="020B0503020204020204" pitchFamily="34" charset="-122"/>
                <a:ea typeface="微软雅黑" panose="020B0503020204020204" pitchFamily="34" charset="-122"/>
              </a:rPr>
              <a:t>以自然资源部下发关闭版杜集区</a:t>
            </a:r>
            <a:r>
              <a:rPr lang="en-US" altLang="zh-CN">
                <a:solidFill>
                  <a:schemeClr val="tx1"/>
                </a:solidFill>
                <a:latin typeface="微软雅黑" panose="020B0503020204020204" pitchFamily="34" charset="-122"/>
                <a:ea typeface="微软雅黑" panose="020B0503020204020204" pitchFamily="34" charset="-122"/>
              </a:rPr>
              <a:t>2020</a:t>
            </a:r>
            <a:r>
              <a:rPr lang="zh-CN" altLang="en-US">
                <a:solidFill>
                  <a:schemeClr val="tx1"/>
                </a:solidFill>
                <a:latin typeface="微软雅黑" panose="020B0503020204020204" pitchFamily="34" charset="-122"/>
                <a:ea typeface="微软雅黑" panose="020B0503020204020204" pitchFamily="34" charset="-122"/>
              </a:rPr>
              <a:t>年变更调查为基础数据，朔里镇耕地占比</a:t>
            </a:r>
            <a:r>
              <a:rPr lang="en-US" altLang="zh-CN">
                <a:solidFill>
                  <a:schemeClr val="tx1"/>
                </a:solidFill>
                <a:latin typeface="微软雅黑" panose="020B0503020204020204" pitchFamily="34" charset="-122"/>
                <a:ea typeface="微软雅黑" panose="020B0503020204020204" pitchFamily="34" charset="-122"/>
              </a:rPr>
              <a:t>33.65%</a:t>
            </a:r>
            <a:r>
              <a:rPr lang="zh-CN" altLang="en-US">
                <a:solidFill>
                  <a:schemeClr val="tx1"/>
                </a:solidFill>
                <a:latin typeface="微软雅黑" panose="020B0503020204020204" pitchFamily="34" charset="-122"/>
                <a:ea typeface="微软雅黑" panose="020B0503020204020204" pitchFamily="34" charset="-122"/>
              </a:rPr>
              <a:t>；园地占比</a:t>
            </a:r>
            <a:r>
              <a:rPr lang="en-US" altLang="zh-CN">
                <a:solidFill>
                  <a:schemeClr val="tx1"/>
                </a:solidFill>
                <a:latin typeface="微软雅黑" panose="020B0503020204020204" pitchFamily="34" charset="-122"/>
                <a:ea typeface="微软雅黑" panose="020B0503020204020204" pitchFamily="34" charset="-122"/>
              </a:rPr>
              <a:t>9.12%</a:t>
            </a:r>
            <a:r>
              <a:rPr lang="zh-CN" altLang="en-US">
                <a:solidFill>
                  <a:schemeClr val="tx1"/>
                </a:solidFill>
                <a:latin typeface="微软雅黑" panose="020B0503020204020204" pitchFamily="34" charset="-122"/>
                <a:ea typeface="微软雅黑" panose="020B0503020204020204" pitchFamily="34" charset="-122"/>
              </a:rPr>
              <a:t>；陆地水域占比</a:t>
            </a:r>
            <a:r>
              <a:rPr lang="en-US" altLang="zh-CN">
                <a:solidFill>
                  <a:schemeClr val="tx1"/>
                </a:solidFill>
                <a:latin typeface="微软雅黑" panose="020B0503020204020204" pitchFamily="34" charset="-122"/>
                <a:ea typeface="微软雅黑" panose="020B0503020204020204" pitchFamily="34" charset="-122"/>
              </a:rPr>
              <a:t>18.23%</a:t>
            </a:r>
            <a:r>
              <a:rPr lang="zh-CN" altLang="en-US">
                <a:solidFill>
                  <a:schemeClr val="tx1"/>
                </a:solidFill>
                <a:latin typeface="微软雅黑" panose="020B0503020204020204" pitchFamily="34" charset="-122"/>
                <a:ea typeface="微软雅黑" panose="020B0503020204020204" pitchFamily="34" charset="-122"/>
              </a:rPr>
              <a:t>；区域基础设施用地占比</a:t>
            </a:r>
            <a:r>
              <a:rPr lang="en-US" altLang="zh-CN">
                <a:solidFill>
                  <a:schemeClr val="tx1"/>
                </a:solidFill>
                <a:latin typeface="微软雅黑" panose="020B0503020204020204" pitchFamily="34" charset="-122"/>
                <a:ea typeface="微软雅黑" panose="020B0503020204020204" pitchFamily="34" charset="-122"/>
              </a:rPr>
              <a:t>6.10%</a:t>
            </a:r>
            <a:r>
              <a:rPr lang="zh-CN" altLang="en-US">
                <a:solidFill>
                  <a:schemeClr val="tx1"/>
                </a:solidFill>
                <a:latin typeface="微软雅黑" panose="020B0503020204020204" pitchFamily="34" charset="-122"/>
                <a:ea typeface="微软雅黑" panose="020B0503020204020204" pitchFamily="34" charset="-122"/>
              </a:rPr>
              <a:t>；村庄用地占比</a:t>
            </a:r>
            <a:r>
              <a:rPr lang="en-US" altLang="zh-CN">
                <a:solidFill>
                  <a:schemeClr val="tx1"/>
                </a:solidFill>
                <a:latin typeface="微软雅黑" panose="020B0503020204020204" pitchFamily="34" charset="-122"/>
                <a:ea typeface="微软雅黑" panose="020B0503020204020204" pitchFamily="34" charset="-122"/>
              </a:rPr>
              <a:t>16.31%</a:t>
            </a:r>
            <a:r>
              <a:rPr lang="zh-CN" altLang="en-US">
                <a:solidFill>
                  <a:schemeClr val="tx1"/>
                </a:solidFill>
                <a:latin typeface="微软雅黑" panose="020B0503020204020204" pitchFamily="34" charset="-122"/>
                <a:ea typeface="微软雅黑" panose="020B0503020204020204" pitchFamily="34" charset="-122"/>
              </a:rPr>
              <a:t>；城镇用地占比</a:t>
            </a:r>
            <a:r>
              <a:rPr lang="en-US" altLang="zh-CN">
                <a:solidFill>
                  <a:schemeClr val="tx1"/>
                </a:solidFill>
                <a:latin typeface="微软雅黑" panose="020B0503020204020204" pitchFamily="34" charset="-122"/>
                <a:ea typeface="微软雅黑" panose="020B0503020204020204" pitchFamily="34" charset="-122"/>
              </a:rPr>
              <a:t>7.72%</a:t>
            </a:r>
            <a:r>
              <a:rPr lang="zh-CN" altLang="en-US">
                <a:solidFill>
                  <a:schemeClr val="tx1"/>
                </a:solidFill>
                <a:latin typeface="微软雅黑" panose="020B0503020204020204" pitchFamily="34" charset="-122"/>
                <a:ea typeface="微软雅黑" panose="020B0503020204020204" pitchFamily="34" charset="-122"/>
              </a:rPr>
              <a:t>。</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46" name="矩形: 圆角 45"/>
          <p:cNvSpPr/>
          <p:nvPr>
            <p:custDataLst>
              <p:tags r:id="rId3"/>
            </p:custDataLst>
          </p:nvPr>
        </p:nvSpPr>
        <p:spPr>
          <a:xfrm>
            <a:off x="209548" y="4260311"/>
            <a:ext cx="1563496" cy="1766493"/>
          </a:xfrm>
          <a:prstGeom prst="roundRect">
            <a:avLst>
              <a:gd name="adj" fmla="val 9535"/>
            </a:avLst>
          </a:prstGeom>
          <a:solidFill>
            <a:srgbClr val="448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区位交通</a:t>
            </a:r>
            <a:endParaRPr lang="zh-CN" altLang="en-US" sz="2000" b="1">
              <a:latin typeface="微软雅黑" panose="020B0503020204020204" pitchFamily="34" charset="-122"/>
              <a:ea typeface="微软雅黑" panose="020B0503020204020204" pitchFamily="34" charset="-122"/>
            </a:endParaRPr>
          </a:p>
        </p:txBody>
      </p:sp>
      <p:sp>
        <p:nvSpPr>
          <p:cNvPr id="47" name="矩形: 圆角 46"/>
          <p:cNvSpPr/>
          <p:nvPr>
            <p:custDataLst>
              <p:tags r:id="rId4"/>
            </p:custDataLst>
          </p:nvPr>
        </p:nvSpPr>
        <p:spPr>
          <a:xfrm>
            <a:off x="1860548" y="4260311"/>
            <a:ext cx="7531099" cy="1766493"/>
          </a:xfrm>
          <a:prstGeom prst="roundRect">
            <a:avLst>
              <a:gd name="adj" fmla="val 8461"/>
            </a:avLst>
          </a:prstGeom>
          <a:solidFill>
            <a:srgbClr val="D0E3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67995">
              <a:lnSpc>
                <a:spcPct val="150000"/>
              </a:lnSpc>
            </a:pPr>
            <a:r>
              <a:rPr lang="zh-CN" altLang="en-US" dirty="0">
                <a:solidFill>
                  <a:schemeClr val="tx1"/>
                </a:solidFill>
                <a:latin typeface="微软雅黑" panose="020B0503020204020204" pitchFamily="34" charset="-122"/>
                <a:ea typeface="微软雅黑" panose="020B0503020204020204" pitchFamily="34" charset="-122"/>
              </a:rPr>
              <a:t>朔里镇地处淮北市北部、杜集区中部，东与石台镇毗邻，南与矿山集街道、高岳街道相邻，西、北与宿州市萧县丁里镇、孙圩子镇接壤。</a:t>
            </a:r>
            <a:endParaRPr lang="zh-CN" altLang="en-US" dirty="0">
              <a:solidFill>
                <a:schemeClr val="tx1"/>
              </a:solidFill>
              <a:latin typeface="微软雅黑" panose="020B0503020204020204" pitchFamily="34" charset="-122"/>
              <a:ea typeface="微软雅黑" panose="020B0503020204020204" pitchFamily="34" charset="-122"/>
            </a:endParaRPr>
          </a:p>
          <a:p>
            <a:pPr indent="467995">
              <a:lnSpc>
                <a:spcPct val="150000"/>
              </a:lnSpc>
            </a:pPr>
            <a:r>
              <a:rPr lang="zh-CN" altLang="en-US" dirty="0">
                <a:solidFill>
                  <a:schemeClr val="tx1"/>
                </a:solidFill>
                <a:latin typeface="微软雅黑" panose="020B0503020204020204" pitchFamily="34" charset="-122"/>
                <a:ea typeface="微软雅黑" panose="020B0503020204020204" pitchFamily="34" charset="-122"/>
              </a:rPr>
              <a:t>铁路、省道</a:t>
            </a:r>
            <a:r>
              <a:rPr lang="en-US" altLang="zh-CN" dirty="0">
                <a:solidFill>
                  <a:schemeClr val="tx1"/>
                </a:solidFill>
                <a:latin typeface="微软雅黑" panose="020B0503020204020204" pitchFamily="34" charset="-122"/>
                <a:ea typeface="微软雅黑" panose="020B0503020204020204" pitchFamily="34" charset="-122"/>
              </a:rPr>
              <a:t>S238</a:t>
            </a:r>
            <a:r>
              <a:rPr lang="zh-CN" altLang="en-US" dirty="0">
                <a:solidFill>
                  <a:schemeClr val="tx1"/>
                </a:solidFill>
                <a:latin typeface="微软雅黑" panose="020B0503020204020204" pitchFamily="34" charset="-122"/>
                <a:ea typeface="微软雅黑" panose="020B0503020204020204" pitchFamily="34" charset="-122"/>
              </a:rPr>
              <a:t>、北外环路穿镇而过，对外交通联系便捷，镇域内部交通体系基本形成，各行政村间道路通达性良好。</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48" name="矩形: 圆角 47"/>
          <p:cNvSpPr/>
          <p:nvPr>
            <p:custDataLst>
              <p:tags r:id="rId5"/>
            </p:custDataLst>
          </p:nvPr>
        </p:nvSpPr>
        <p:spPr>
          <a:xfrm>
            <a:off x="209548" y="6206182"/>
            <a:ext cx="1563496" cy="1766493"/>
          </a:xfrm>
          <a:prstGeom prst="roundRect">
            <a:avLst>
              <a:gd name="adj" fmla="val 10961"/>
            </a:avLst>
          </a:prstGeom>
          <a:solidFill>
            <a:srgbClr val="448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产业经济</a:t>
            </a:r>
            <a:endParaRPr lang="zh-CN" altLang="en-US" sz="2000" b="1">
              <a:latin typeface="微软雅黑" panose="020B0503020204020204" pitchFamily="34" charset="-122"/>
              <a:ea typeface="微软雅黑" panose="020B0503020204020204" pitchFamily="34" charset="-122"/>
            </a:endParaRPr>
          </a:p>
        </p:txBody>
      </p:sp>
      <p:sp>
        <p:nvSpPr>
          <p:cNvPr id="49" name="矩形: 圆角 48"/>
          <p:cNvSpPr/>
          <p:nvPr>
            <p:custDataLst>
              <p:tags r:id="rId6"/>
            </p:custDataLst>
          </p:nvPr>
        </p:nvSpPr>
        <p:spPr>
          <a:xfrm>
            <a:off x="1860548" y="6206182"/>
            <a:ext cx="7531099" cy="1766493"/>
          </a:xfrm>
          <a:prstGeom prst="roundRect">
            <a:avLst>
              <a:gd name="adj" fmla="val 10354"/>
            </a:avLst>
          </a:prstGeom>
          <a:solidFill>
            <a:srgbClr val="D0E3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67995">
              <a:lnSpc>
                <a:spcPct val="150000"/>
              </a:lnSpc>
            </a:pPr>
            <a:r>
              <a:rPr lang="zh-CN" altLang="en-US">
                <a:solidFill>
                  <a:schemeClr val="tx1"/>
                </a:solidFill>
                <a:latin typeface="微软雅黑" panose="020B0503020204020204" pitchFamily="34" charset="-122"/>
                <a:ea typeface="微软雅黑" panose="020B0503020204020204" pitchFamily="34" charset="-122"/>
              </a:rPr>
              <a:t>近五年来，朔里镇整体经济水平呈增长态势，人均可支配收入</a:t>
            </a:r>
            <a:r>
              <a:rPr lang="zh-CN" altLang="en-US" b="1">
                <a:solidFill>
                  <a:schemeClr val="tx1"/>
                </a:solidFill>
                <a:latin typeface="微软雅黑" panose="020B0503020204020204" pitchFamily="34" charset="-122"/>
                <a:ea typeface="微软雅黑" panose="020B0503020204020204" pitchFamily="34" charset="-122"/>
              </a:rPr>
              <a:t>实现连增</a:t>
            </a:r>
            <a:r>
              <a:rPr lang="zh-CN" altLang="en-US">
                <a:solidFill>
                  <a:schemeClr val="tx1"/>
                </a:solidFill>
                <a:latin typeface="微软雅黑" panose="020B0503020204020204" pitchFamily="34" charset="-122"/>
                <a:ea typeface="微软雅黑" panose="020B0503020204020204" pitchFamily="34" charset="-122"/>
              </a:rPr>
              <a:t>。</a:t>
            </a:r>
            <a:r>
              <a:rPr lang="en-US" altLang="zh-CN">
                <a:solidFill>
                  <a:schemeClr val="tx1"/>
                </a:solidFill>
                <a:latin typeface="微软雅黑" panose="020B0503020204020204" pitchFamily="34" charset="-122"/>
                <a:ea typeface="微软雅黑" panose="020B0503020204020204" pitchFamily="34" charset="-122"/>
              </a:rPr>
              <a:t>2022</a:t>
            </a:r>
            <a:r>
              <a:rPr lang="zh-CN" altLang="en-US">
                <a:solidFill>
                  <a:schemeClr val="tx1"/>
                </a:solidFill>
                <a:latin typeface="微软雅黑" panose="020B0503020204020204" pitchFamily="34" charset="-122"/>
                <a:ea typeface="微软雅黑" panose="020B0503020204020204" pitchFamily="34" charset="-122"/>
              </a:rPr>
              <a:t>年，朔里镇全年完成财政收入</a:t>
            </a:r>
            <a:r>
              <a:rPr lang="en-US" altLang="zh-CN">
                <a:solidFill>
                  <a:schemeClr val="tx1"/>
                </a:solidFill>
                <a:latin typeface="微软雅黑" panose="020B0503020204020204" pitchFamily="34" charset="-122"/>
                <a:ea typeface="微软雅黑" panose="020B0503020204020204" pitchFamily="34" charset="-122"/>
              </a:rPr>
              <a:t>3579.1</a:t>
            </a:r>
            <a:r>
              <a:rPr lang="zh-CN" altLang="en-US">
                <a:solidFill>
                  <a:schemeClr val="tx1"/>
                </a:solidFill>
                <a:latin typeface="微软雅黑" panose="020B0503020204020204" pitchFamily="34" charset="-122"/>
                <a:ea typeface="微软雅黑" panose="020B0503020204020204" pitchFamily="34" charset="-122"/>
              </a:rPr>
              <a:t>万元，结转小升规企业</a:t>
            </a:r>
            <a:r>
              <a:rPr lang="en-US" altLang="zh-CN">
                <a:solidFill>
                  <a:schemeClr val="tx1"/>
                </a:solidFill>
                <a:latin typeface="微软雅黑" panose="020B0503020204020204" pitchFamily="34" charset="-122"/>
                <a:ea typeface="微软雅黑" panose="020B0503020204020204" pitchFamily="34" charset="-122"/>
              </a:rPr>
              <a:t>1</a:t>
            </a:r>
            <a:r>
              <a:rPr lang="zh-CN" altLang="en-US">
                <a:solidFill>
                  <a:schemeClr val="tx1"/>
                </a:solidFill>
                <a:latin typeface="微软雅黑" panose="020B0503020204020204" pitchFamily="34" charset="-122"/>
                <a:ea typeface="微软雅黑" panose="020B0503020204020204" pitchFamily="34" charset="-122"/>
              </a:rPr>
              <a:t>家，新增规模企业</a:t>
            </a:r>
            <a:r>
              <a:rPr lang="en-US" altLang="zh-CN">
                <a:solidFill>
                  <a:schemeClr val="tx1"/>
                </a:solidFill>
                <a:latin typeface="微软雅黑" panose="020B0503020204020204" pitchFamily="34" charset="-122"/>
                <a:ea typeface="微软雅黑" panose="020B0503020204020204" pitchFamily="34" charset="-122"/>
              </a:rPr>
              <a:t>4</a:t>
            </a:r>
            <a:r>
              <a:rPr lang="zh-CN" altLang="en-US">
                <a:solidFill>
                  <a:schemeClr val="tx1"/>
                </a:solidFill>
                <a:latin typeface="微软雅黑" panose="020B0503020204020204" pitchFamily="34" charset="-122"/>
                <a:ea typeface="微软雅黑" panose="020B0503020204020204" pitchFamily="34" charset="-122"/>
              </a:rPr>
              <a:t>家，申报小升规企业</a:t>
            </a:r>
            <a:r>
              <a:rPr lang="en-US" altLang="zh-CN">
                <a:solidFill>
                  <a:schemeClr val="tx1"/>
                </a:solidFill>
                <a:latin typeface="微软雅黑" panose="020B0503020204020204" pitchFamily="34" charset="-122"/>
                <a:ea typeface="微软雅黑" panose="020B0503020204020204" pitchFamily="34" charset="-122"/>
              </a:rPr>
              <a:t>1</a:t>
            </a:r>
            <a:r>
              <a:rPr lang="zh-CN" altLang="en-US">
                <a:solidFill>
                  <a:schemeClr val="tx1"/>
                </a:solidFill>
                <a:latin typeface="微软雅黑" panose="020B0503020204020204" pitchFamily="34" charset="-122"/>
                <a:ea typeface="微软雅黑" panose="020B0503020204020204" pitchFamily="34" charset="-122"/>
              </a:rPr>
              <a:t>家，申报高新技术企业</a:t>
            </a:r>
            <a:r>
              <a:rPr lang="en-US" altLang="zh-CN">
                <a:solidFill>
                  <a:schemeClr val="tx1"/>
                </a:solidFill>
                <a:latin typeface="微软雅黑" panose="020B0503020204020204" pitchFamily="34" charset="-122"/>
                <a:ea typeface="微软雅黑" panose="020B0503020204020204" pitchFamily="34" charset="-122"/>
              </a:rPr>
              <a:t>2</a:t>
            </a:r>
            <a:r>
              <a:rPr lang="zh-CN" altLang="en-US">
                <a:solidFill>
                  <a:schemeClr val="tx1"/>
                </a:solidFill>
                <a:latin typeface="微软雅黑" panose="020B0503020204020204" pitchFamily="34" charset="-122"/>
                <a:ea typeface="微软雅黑" panose="020B0503020204020204" pitchFamily="34" charset="-122"/>
              </a:rPr>
              <a:t>家。</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50" name="矩形: 圆角 49"/>
          <p:cNvSpPr/>
          <p:nvPr>
            <p:custDataLst>
              <p:tags r:id="rId7"/>
            </p:custDataLst>
          </p:nvPr>
        </p:nvSpPr>
        <p:spPr>
          <a:xfrm>
            <a:off x="209548" y="8152053"/>
            <a:ext cx="1563496" cy="1595891"/>
          </a:xfrm>
          <a:prstGeom prst="roundRect">
            <a:avLst>
              <a:gd name="adj" fmla="val 11674"/>
            </a:avLst>
          </a:prstGeom>
          <a:solidFill>
            <a:srgbClr val="448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村庄人口</a:t>
            </a:r>
            <a:endParaRPr lang="zh-CN" altLang="en-US" sz="2000" b="1">
              <a:latin typeface="微软雅黑" panose="020B0503020204020204" pitchFamily="34" charset="-122"/>
              <a:ea typeface="微软雅黑" panose="020B0503020204020204" pitchFamily="34" charset="-122"/>
            </a:endParaRPr>
          </a:p>
        </p:txBody>
      </p:sp>
      <p:sp>
        <p:nvSpPr>
          <p:cNvPr id="51" name="矩形: 圆角 50"/>
          <p:cNvSpPr/>
          <p:nvPr>
            <p:custDataLst>
              <p:tags r:id="rId8"/>
            </p:custDataLst>
          </p:nvPr>
        </p:nvSpPr>
        <p:spPr>
          <a:xfrm>
            <a:off x="1860548" y="8152053"/>
            <a:ext cx="7531099" cy="1595890"/>
          </a:xfrm>
          <a:prstGeom prst="roundRect">
            <a:avLst>
              <a:gd name="adj" fmla="val 9092"/>
            </a:avLst>
          </a:prstGeom>
          <a:solidFill>
            <a:srgbClr val="D0E3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67995">
              <a:lnSpc>
                <a:spcPct val="150000"/>
              </a:lnSpc>
            </a:pPr>
            <a:r>
              <a:rPr lang="zh-CN" altLang="en-US">
                <a:solidFill>
                  <a:schemeClr val="tx1"/>
                </a:solidFill>
                <a:latin typeface="微软雅黑" panose="020B0503020204020204" pitchFamily="34" charset="-122"/>
                <a:ea typeface="微软雅黑" panose="020B0503020204020204" pitchFamily="34" charset="-122"/>
              </a:rPr>
              <a:t>朔里镇共下辖</a:t>
            </a:r>
            <a:r>
              <a:rPr lang="en-US" altLang="zh-CN" b="1">
                <a:solidFill>
                  <a:schemeClr val="tx1"/>
                </a:solidFill>
                <a:latin typeface="微软雅黑" panose="020B0503020204020204" pitchFamily="34" charset="-122"/>
                <a:ea typeface="微软雅黑" panose="020B0503020204020204" pitchFamily="34" charset="-122"/>
              </a:rPr>
              <a:t>10</a:t>
            </a:r>
            <a:r>
              <a:rPr lang="zh-CN" altLang="en-US" b="1">
                <a:solidFill>
                  <a:schemeClr val="tx1"/>
                </a:solidFill>
                <a:latin typeface="微软雅黑" panose="020B0503020204020204" pitchFamily="34" charset="-122"/>
                <a:ea typeface="微软雅黑" panose="020B0503020204020204" pitchFamily="34" charset="-122"/>
              </a:rPr>
              <a:t>个行政村和社区</a:t>
            </a:r>
            <a:r>
              <a:rPr lang="zh-CN" altLang="en-US">
                <a:solidFill>
                  <a:schemeClr val="tx1"/>
                </a:solidFill>
                <a:latin typeface="微软雅黑" panose="020B0503020204020204" pitchFamily="34" charset="-122"/>
                <a:ea typeface="微软雅黑" panose="020B0503020204020204" pitchFamily="34" charset="-122"/>
              </a:rPr>
              <a:t>，根据第七次人口普查数据，</a:t>
            </a:r>
            <a:r>
              <a:rPr lang="en-US" altLang="zh-CN">
                <a:solidFill>
                  <a:schemeClr val="tx1"/>
                </a:solidFill>
                <a:latin typeface="微软雅黑" panose="020B0503020204020204" pitchFamily="34" charset="-122"/>
                <a:ea typeface="微软雅黑" panose="020B0503020204020204" pitchFamily="34" charset="-122"/>
              </a:rPr>
              <a:t>2020</a:t>
            </a:r>
            <a:r>
              <a:rPr lang="zh-CN" altLang="en-US">
                <a:solidFill>
                  <a:schemeClr val="tx1"/>
                </a:solidFill>
                <a:latin typeface="微软雅黑" panose="020B0503020204020204" pitchFamily="34" charset="-122"/>
                <a:ea typeface="微软雅黑" panose="020B0503020204020204" pitchFamily="34" charset="-122"/>
              </a:rPr>
              <a:t>年镇域常住人口约</a:t>
            </a:r>
            <a:r>
              <a:rPr lang="en-US" altLang="zh-CN">
                <a:solidFill>
                  <a:schemeClr val="tx1"/>
                </a:solidFill>
                <a:latin typeface="微软雅黑" panose="020B0503020204020204" pitchFamily="34" charset="-122"/>
                <a:ea typeface="微软雅黑" panose="020B0503020204020204" pitchFamily="34" charset="-122"/>
              </a:rPr>
              <a:t>3.36</a:t>
            </a:r>
            <a:r>
              <a:rPr lang="zh-CN" altLang="en-US">
                <a:solidFill>
                  <a:schemeClr val="tx1"/>
                </a:solidFill>
                <a:latin typeface="微软雅黑" panose="020B0503020204020204" pitchFamily="34" charset="-122"/>
                <a:ea typeface="微软雅黑" panose="020B0503020204020204" pitchFamily="34" charset="-122"/>
              </a:rPr>
              <a:t>万人，户籍人口约</a:t>
            </a:r>
            <a:r>
              <a:rPr lang="en-US" altLang="zh-CN">
                <a:solidFill>
                  <a:schemeClr val="tx1"/>
                </a:solidFill>
                <a:latin typeface="微软雅黑" panose="020B0503020204020204" pitchFamily="34" charset="-122"/>
                <a:ea typeface="微软雅黑" panose="020B0503020204020204" pitchFamily="34" charset="-122"/>
              </a:rPr>
              <a:t>5.63</a:t>
            </a:r>
            <a:r>
              <a:rPr lang="zh-CN" altLang="en-US">
                <a:solidFill>
                  <a:schemeClr val="tx1"/>
                </a:solidFill>
                <a:latin typeface="微软雅黑" panose="020B0503020204020204" pitchFamily="34" charset="-122"/>
                <a:ea typeface="微软雅黑" panose="020B0503020204020204" pitchFamily="34" charset="-122"/>
              </a:rPr>
              <a:t>万人；近十年间，朔里镇人口总量整体呈现减少的趋势。</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53" name="矩形: 圆角 52"/>
          <p:cNvSpPr/>
          <p:nvPr>
            <p:custDataLst>
              <p:tags r:id="rId9"/>
            </p:custDataLst>
          </p:nvPr>
        </p:nvSpPr>
        <p:spPr>
          <a:xfrm>
            <a:off x="209548" y="9927321"/>
            <a:ext cx="1563496" cy="1866747"/>
          </a:xfrm>
          <a:prstGeom prst="roundRect">
            <a:avLst>
              <a:gd name="adj" fmla="val 10961"/>
            </a:avLst>
          </a:prstGeom>
          <a:solidFill>
            <a:srgbClr val="448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历史文化</a:t>
            </a:r>
            <a:endParaRPr lang="zh-CN" altLang="en-US" sz="2000" b="1">
              <a:latin typeface="微软雅黑" panose="020B0503020204020204" pitchFamily="34" charset="-122"/>
              <a:ea typeface="微软雅黑" panose="020B0503020204020204" pitchFamily="34" charset="-122"/>
            </a:endParaRPr>
          </a:p>
        </p:txBody>
      </p:sp>
      <p:sp>
        <p:nvSpPr>
          <p:cNvPr id="54" name="矩形: 圆角 53"/>
          <p:cNvSpPr/>
          <p:nvPr>
            <p:custDataLst>
              <p:tags r:id="rId10"/>
            </p:custDataLst>
          </p:nvPr>
        </p:nvSpPr>
        <p:spPr>
          <a:xfrm>
            <a:off x="1860548" y="9927322"/>
            <a:ext cx="7531099" cy="1866746"/>
          </a:xfrm>
          <a:prstGeom prst="roundRect">
            <a:avLst>
              <a:gd name="adj" fmla="val 7469"/>
            </a:avLst>
          </a:prstGeom>
          <a:solidFill>
            <a:srgbClr val="D0E3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67995">
              <a:lnSpc>
                <a:spcPct val="150000"/>
              </a:lnSpc>
            </a:pPr>
            <a:r>
              <a:rPr lang="zh-CN" altLang="en-US" dirty="0">
                <a:solidFill>
                  <a:schemeClr val="tx1"/>
                </a:solidFill>
                <a:latin typeface="微软雅黑" panose="020B0503020204020204" pitchFamily="34" charset="-122"/>
                <a:ea typeface="微软雅黑" panose="020B0503020204020204" pitchFamily="34" charset="-122"/>
              </a:rPr>
              <a:t>朔里镇历史文化源远流长，其中包含西汉名士东方朔、孔子弟子之一颛孙子张、现代雕刻大师刘开渠等一众名人，颛孙子张墓为</a:t>
            </a:r>
            <a:r>
              <a:rPr lang="zh-CN" altLang="en-US" b="1" dirty="0">
                <a:solidFill>
                  <a:schemeClr val="tx1"/>
                </a:solidFill>
                <a:latin typeface="微软雅黑" panose="020B0503020204020204" pitchFamily="34" charset="-122"/>
                <a:ea typeface="微软雅黑" panose="020B0503020204020204" pitchFamily="34" charset="-122"/>
              </a:rPr>
              <a:t>省级文物保护单位</a:t>
            </a:r>
            <a:r>
              <a:rPr lang="zh-CN" altLang="en-US" dirty="0">
                <a:solidFill>
                  <a:schemeClr val="tx1"/>
                </a:solidFill>
                <a:latin typeface="微软雅黑" panose="020B0503020204020204" pitchFamily="34" charset="-122"/>
                <a:ea typeface="微软雅黑" panose="020B0503020204020204" pitchFamily="34" charset="-122"/>
              </a:rPr>
              <a:t>，以及朔里古庙会、王台舞狮旱船等非物质文化遗产。</a:t>
            </a:r>
            <a:endParaRPr lang="en-US" altLang="zh-CN" dirty="0">
              <a:solidFill>
                <a:schemeClr val="tx1"/>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0" y="0"/>
            <a:ext cx="9601200" cy="646330"/>
            <a:chOff x="0" y="0"/>
            <a:chExt cx="9601200" cy="487690"/>
          </a:xfrm>
        </p:grpSpPr>
        <p:sp>
          <p:nvSpPr>
            <p:cNvPr id="24" name="矩形 23"/>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文本框 24"/>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grpSp>
        <p:nvGrpSpPr>
          <p:cNvPr id="26" name="组合 25"/>
          <p:cNvGrpSpPr/>
          <p:nvPr/>
        </p:nvGrpSpPr>
        <p:grpSpPr>
          <a:xfrm>
            <a:off x="209550" y="848758"/>
            <a:ext cx="736600" cy="487691"/>
            <a:chOff x="1282700" y="1663700"/>
            <a:chExt cx="876300" cy="647700"/>
          </a:xfrm>
          <a:solidFill>
            <a:srgbClr val="2D5661"/>
          </a:solidFill>
        </p:grpSpPr>
        <p:sp>
          <p:nvSpPr>
            <p:cNvPr id="27"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9" name="文本框 28"/>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01 </a:t>
            </a:r>
            <a:r>
              <a:rPr lang="zh-CN" altLang="en-US" sz="3600" b="1">
                <a:solidFill>
                  <a:srgbClr val="2D5661"/>
                </a:solidFill>
                <a:latin typeface="微软雅黑" panose="020B0503020204020204" pitchFamily="34" charset="-122"/>
                <a:ea typeface="微软雅黑" panose="020B0503020204020204" pitchFamily="34" charset="-122"/>
              </a:rPr>
              <a:t>规划总则</a:t>
            </a:r>
            <a:endParaRPr lang="zh-CN" altLang="en-US" sz="3600" b="1">
              <a:solidFill>
                <a:srgbClr val="2D566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nvPicPr>
        <p:blipFill rotWithShape="1">
          <a:blip r:embed="rId1">
            <a:extLst>
              <a:ext uri="{BEBA8EAE-BF5A-486C-A8C5-ECC9F3942E4B}">
                <a14:imgProps xmlns:a14="http://schemas.microsoft.com/office/drawing/2010/main">
                  <a14:imgLayer r:embed="rId2">
                    <a14:imgEffect>
                      <a14:artisticPaintBrush/>
                    </a14:imgEffect>
                  </a14:imgLayer>
                </a14:imgProps>
              </a:ext>
              <a:ext uri="{28A0092B-C50C-407E-A947-70E740481C1C}">
                <a14:useLocalDpi xmlns:a14="http://schemas.microsoft.com/office/drawing/2010/main" val="0"/>
              </a:ext>
            </a:extLst>
          </a:blip>
          <a:srcRect t="11153" b="40557"/>
          <a:stretch>
            <a:fillRect/>
          </a:stretch>
        </p:blipFill>
        <p:spPr>
          <a:xfrm>
            <a:off x="1" y="10549053"/>
            <a:ext cx="9601199" cy="2252547"/>
          </a:xfrm>
          <a:prstGeom prst="rect">
            <a:avLst/>
          </a:prstGeom>
        </p:spPr>
      </p:pic>
      <p:sp>
        <p:nvSpPr>
          <p:cNvPr id="56" name="矩形 55"/>
          <p:cNvSpPr/>
          <p:nvPr/>
        </p:nvSpPr>
        <p:spPr>
          <a:xfrm>
            <a:off x="1" y="10549052"/>
            <a:ext cx="9601198" cy="2252548"/>
          </a:xfrm>
          <a:prstGeom prst="rect">
            <a:avLst/>
          </a:prstGeom>
          <a:gradFill>
            <a:gsLst>
              <a:gs pos="85000">
                <a:srgbClr val="EBF3FA">
                  <a:alpha val="80000"/>
                </a:srgbClr>
              </a:gs>
              <a:gs pos="0">
                <a:schemeClr val="bg1"/>
              </a:gs>
              <a:gs pos="100000">
                <a:schemeClr val="accent5">
                  <a:lumMod val="20000"/>
                  <a:lumOff val="80000"/>
                  <a:alpha val="7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0" y="0"/>
            <a:ext cx="9601200" cy="646330"/>
            <a:chOff x="0" y="0"/>
            <a:chExt cx="9601200" cy="487690"/>
          </a:xfrm>
        </p:grpSpPr>
        <p:sp>
          <p:nvSpPr>
            <p:cNvPr id="6" name="矩形 5"/>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文本框 6"/>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grpSp>
        <p:nvGrpSpPr>
          <p:cNvPr id="5" name="组合 4"/>
          <p:cNvGrpSpPr/>
          <p:nvPr/>
        </p:nvGrpSpPr>
        <p:grpSpPr>
          <a:xfrm>
            <a:off x="209550" y="848758"/>
            <a:ext cx="736600" cy="487691"/>
            <a:chOff x="1282700" y="1663700"/>
            <a:chExt cx="876300" cy="647700"/>
          </a:xfrm>
          <a:solidFill>
            <a:srgbClr val="2D5661"/>
          </a:solidFill>
        </p:grpSpPr>
        <p:sp>
          <p:nvSpPr>
            <p:cNvPr id="10"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3" name="文本框 12"/>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01 </a:t>
            </a:r>
            <a:r>
              <a:rPr lang="zh-CN" altLang="en-US" sz="3600" b="1">
                <a:solidFill>
                  <a:srgbClr val="2D5661"/>
                </a:solidFill>
                <a:latin typeface="微软雅黑" panose="020B0503020204020204" pitchFamily="34" charset="-122"/>
                <a:ea typeface="微软雅黑" panose="020B0503020204020204" pitchFamily="34" charset="-122"/>
              </a:rPr>
              <a:t>规划总则</a:t>
            </a:r>
            <a:endParaRPr lang="zh-CN" altLang="en-US" sz="3600" b="1">
              <a:solidFill>
                <a:srgbClr val="2D566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209548" y="1495089"/>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1.5 </a:t>
            </a:r>
            <a:r>
              <a:rPr lang="zh-CN" altLang="en-US" sz="2400" b="1">
                <a:solidFill>
                  <a:srgbClr val="2D5661"/>
                </a:solidFill>
                <a:latin typeface="微软雅黑" panose="020B0503020204020204" pitchFamily="34" charset="-122"/>
                <a:ea typeface="微软雅黑" panose="020B0503020204020204" pitchFamily="34" charset="-122"/>
              </a:rPr>
              <a:t>规划传导</a:t>
            </a:r>
            <a:endParaRPr lang="zh-CN" altLang="en-US" sz="2400" b="1">
              <a:solidFill>
                <a:srgbClr val="2D5661"/>
              </a:solidFill>
              <a:latin typeface="微软雅黑" panose="020B0503020204020204" pitchFamily="34" charset="-122"/>
              <a:ea typeface="微软雅黑" panose="020B0503020204020204" pitchFamily="34" charset="-122"/>
            </a:endParaRPr>
          </a:p>
        </p:txBody>
      </p:sp>
      <p:sp>
        <p:nvSpPr>
          <p:cNvPr id="16" name="矩形: 圆角 15"/>
          <p:cNvSpPr/>
          <p:nvPr/>
        </p:nvSpPr>
        <p:spPr>
          <a:xfrm>
            <a:off x="209550" y="7406531"/>
            <a:ext cx="9182099" cy="1161269"/>
          </a:xfrm>
          <a:prstGeom prst="roundRect">
            <a:avLst>
              <a:gd name="adj" fmla="val 11667"/>
            </a:avLst>
          </a:prstGeom>
          <a:gradFill>
            <a:gsLst>
              <a:gs pos="60000">
                <a:schemeClr val="accent4"/>
              </a:gs>
              <a:gs pos="40000">
                <a:schemeClr val="accent4"/>
              </a:gs>
              <a:gs pos="0">
                <a:schemeClr val="accent2">
                  <a:lumMod val="20000"/>
                  <a:lumOff val="80000"/>
                  <a:alpha val="40000"/>
                </a:schemeClr>
              </a:gs>
              <a:gs pos="100000">
                <a:schemeClr val="accent2">
                  <a:lumMod val="20000"/>
                  <a:lumOff val="80000"/>
                  <a:alpha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zh-CN" altLang="en-US" sz="28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产城融合示范区</a:t>
            </a:r>
            <a:endParaRPr lang="zh-CN" altLang="en-US" sz="28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18" name="矩形: 圆角 17"/>
          <p:cNvSpPr/>
          <p:nvPr/>
        </p:nvSpPr>
        <p:spPr>
          <a:xfrm>
            <a:off x="209550" y="8716955"/>
            <a:ext cx="9182099" cy="1161269"/>
          </a:xfrm>
          <a:prstGeom prst="roundRect">
            <a:avLst>
              <a:gd name="adj" fmla="val 11667"/>
            </a:avLst>
          </a:prstGeom>
          <a:gradFill>
            <a:gsLst>
              <a:gs pos="60000">
                <a:schemeClr val="accent6">
                  <a:lumMod val="75000"/>
                </a:schemeClr>
              </a:gs>
              <a:gs pos="40000">
                <a:schemeClr val="accent6">
                  <a:lumMod val="75000"/>
                </a:schemeClr>
              </a:gs>
              <a:gs pos="0">
                <a:schemeClr val="accent6">
                  <a:lumMod val="20000"/>
                  <a:lumOff val="80000"/>
                  <a:alpha val="40000"/>
                </a:schemeClr>
              </a:gs>
              <a:gs pos="100000">
                <a:schemeClr val="accent6">
                  <a:lumMod val="20000"/>
                  <a:lumOff val="80000"/>
                  <a:alpha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zh-CN" altLang="en-US" sz="28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淮北市域重要节点城镇</a:t>
            </a:r>
            <a:endParaRPr lang="zh-CN" altLang="en-US" sz="28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24" name="文本框 23"/>
          <p:cNvSpPr txBox="1"/>
          <p:nvPr/>
        </p:nvSpPr>
        <p:spPr>
          <a:xfrm>
            <a:off x="209548" y="6753525"/>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1.6 </a:t>
            </a:r>
            <a:r>
              <a:rPr lang="zh-CN" altLang="en-US" sz="2400" b="1">
                <a:solidFill>
                  <a:srgbClr val="2D5661"/>
                </a:solidFill>
                <a:latin typeface="微软雅黑" panose="020B0503020204020204" pitchFamily="34" charset="-122"/>
                <a:ea typeface="微软雅黑" panose="020B0503020204020204" pitchFamily="34" charset="-122"/>
              </a:rPr>
              <a:t>目标定位</a:t>
            </a:r>
            <a:endParaRPr lang="zh-CN" altLang="en-US" sz="2400" b="1">
              <a:solidFill>
                <a:srgbClr val="2D5661"/>
              </a:solidFill>
              <a:latin typeface="微软雅黑" panose="020B0503020204020204" pitchFamily="34" charset="-122"/>
              <a:ea typeface="微软雅黑" panose="020B0503020204020204" pitchFamily="34" charset="-122"/>
            </a:endParaRPr>
          </a:p>
        </p:txBody>
      </p:sp>
      <p:sp>
        <p:nvSpPr>
          <p:cNvPr id="27" name="矩形: 圆角 8"/>
          <p:cNvSpPr/>
          <p:nvPr/>
        </p:nvSpPr>
        <p:spPr>
          <a:xfrm>
            <a:off x="209542" y="2074518"/>
            <a:ext cx="2639536" cy="1121579"/>
          </a:xfrm>
          <a:prstGeom prst="roundRect">
            <a:avLst>
              <a:gd name="adj" fmla="val 8018"/>
            </a:avLst>
          </a:prstGeom>
          <a:solidFill>
            <a:schemeClr val="accent6">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tx1"/>
                </a:solidFill>
                <a:latin typeface="微软雅黑" panose="020B0503020204020204" pitchFamily="34" charset="-122"/>
                <a:ea typeface="微软雅黑" panose="020B0503020204020204" pitchFamily="34" charset="-122"/>
              </a:rPr>
              <a:t>淮北市国土空间总体规</a:t>
            </a:r>
            <a:endParaRPr lang="en-US" altLang="zh-CN" b="1">
              <a:solidFill>
                <a:schemeClr val="tx1"/>
              </a:solidFill>
              <a:latin typeface="微软雅黑" panose="020B0503020204020204" pitchFamily="34" charset="-122"/>
              <a:ea typeface="微软雅黑" panose="020B0503020204020204" pitchFamily="34" charset="-122"/>
            </a:endParaRPr>
          </a:p>
          <a:p>
            <a:pPr algn="ctr"/>
            <a:r>
              <a:rPr lang="zh-CN" altLang="en-US" b="1">
                <a:solidFill>
                  <a:schemeClr val="tx1"/>
                </a:solidFill>
                <a:latin typeface="微软雅黑" panose="020B0503020204020204" pitchFamily="34" charset="-122"/>
                <a:ea typeface="微软雅黑" panose="020B0503020204020204" pitchFamily="34" charset="-122"/>
              </a:rPr>
              <a:t>（</a:t>
            </a:r>
            <a:r>
              <a:rPr lang="en-US" altLang="zh-CN" b="1">
                <a:solidFill>
                  <a:schemeClr val="tx1"/>
                </a:solidFill>
                <a:latin typeface="微软雅黑" panose="020B0503020204020204" pitchFamily="34" charset="-122"/>
                <a:ea typeface="微软雅黑" panose="020B0503020204020204" pitchFamily="34" charset="-122"/>
              </a:rPr>
              <a:t>2021-2035</a:t>
            </a:r>
            <a:r>
              <a:rPr lang="zh-CN" altLang="en-US" b="1">
                <a:solidFill>
                  <a:schemeClr val="tx1"/>
                </a:solidFill>
                <a:latin typeface="微软雅黑" panose="020B0503020204020204" pitchFamily="34" charset="-122"/>
                <a:ea typeface="微软雅黑" panose="020B0503020204020204" pitchFamily="34" charset="-122"/>
              </a:rPr>
              <a:t>年）</a:t>
            </a:r>
            <a:endParaRPr lang="en-US" altLang="zh-CN" b="1">
              <a:solidFill>
                <a:schemeClr val="tx1"/>
              </a:solidFill>
              <a:latin typeface="微软雅黑" panose="020B0503020204020204" pitchFamily="34" charset="-122"/>
              <a:ea typeface="微软雅黑" panose="020B0503020204020204" pitchFamily="34" charset="-122"/>
            </a:endParaRPr>
          </a:p>
        </p:txBody>
      </p:sp>
      <p:graphicFrame>
        <p:nvGraphicFramePr>
          <p:cNvPr id="28" name="表格 27"/>
          <p:cNvGraphicFramePr/>
          <p:nvPr>
            <p:custDataLst>
              <p:tags r:id="rId3"/>
            </p:custDataLst>
          </p:nvPr>
        </p:nvGraphicFramePr>
        <p:xfrm>
          <a:off x="2954956" y="2083962"/>
          <a:ext cx="6436685" cy="1096493"/>
        </p:xfrm>
        <a:graphic>
          <a:graphicData uri="http://schemas.openxmlformats.org/drawingml/2006/table">
            <a:tbl>
              <a:tblPr firstRow="1" bandRow="1">
                <a:tableStyleId>{93296810-A885-4BE3-A3E7-6D5BEEA58F35}</a:tableStyleId>
              </a:tblPr>
              <a:tblGrid>
                <a:gridCol w="6436685"/>
              </a:tblGrid>
              <a:tr h="278078">
                <a:tc>
                  <a:txBody>
                    <a:bodyPr/>
                    <a:lstStyle/>
                    <a:p>
                      <a:pPr algn="ctr">
                        <a:buNone/>
                      </a:pPr>
                      <a:r>
                        <a:rPr lang="zh-CN" altLang="en-US" sz="1600" b="1" kern="1200">
                          <a:solidFill>
                            <a:schemeClr val="tx1"/>
                          </a:solidFill>
                          <a:latin typeface="微软雅黑" panose="020B0503020204020204" pitchFamily="34" charset="-122"/>
                          <a:ea typeface="微软雅黑" panose="020B0503020204020204" pitchFamily="34" charset="-122"/>
                          <a:cs typeface="+mn-cs"/>
                        </a:rPr>
                        <a:t>朔里镇是淮北市国</a:t>
                      </a:r>
                      <a:r>
                        <a:rPr lang="zh-CN" altLang="en-US" sz="1600" b="1" kern="1200">
                          <a:solidFill>
                            <a:schemeClr val="tx1"/>
                          </a:solidFill>
                          <a:latin typeface="微软雅黑" panose="020B0503020204020204" pitchFamily="34" charset="-122"/>
                          <a:ea typeface="微软雅黑" panose="020B0503020204020204" pitchFamily="34" charset="-122"/>
                          <a:cs typeface="+mn-cs"/>
                        </a:rPr>
                        <a:t>土空间总体规划明确的九个中心镇之一</a:t>
                      </a:r>
                      <a:endParaRPr lang="zh-CN" altLang="en-US" sz="1600" b="1" kern="1200" dirty="0">
                        <a:solidFill>
                          <a:schemeClr val="tx1"/>
                        </a:solidFill>
                        <a:latin typeface="微软雅黑" panose="020B0503020204020204" pitchFamily="34" charset="-122"/>
                        <a:ea typeface="微软雅黑" panose="020B0503020204020204" pitchFamily="34" charset="-122"/>
                        <a:cs typeface="+mn-cs"/>
                      </a:endParaRPr>
                    </a:p>
                  </a:txBody>
                  <a:tcPr marL="68516" marR="68516" marT="34194" marB="34194" anchor="ctr">
                    <a:solidFill>
                      <a:srgbClr val="D5E3CF"/>
                    </a:solidFill>
                  </a:tcPr>
                </a:tc>
              </a:tr>
              <a:tr h="784265">
                <a:tc>
                  <a:txBody>
                    <a:bodyPr/>
                    <a:lstStyle/>
                    <a:p>
                      <a:pPr indent="457200" algn="l">
                        <a:lnSpc>
                          <a:spcPct val="150000"/>
                        </a:lnSpc>
                        <a:buNone/>
                      </a:pPr>
                      <a:r>
                        <a:rPr lang="zh-CN" altLang="en-US" sz="1400">
                          <a:latin typeface="微软雅黑" panose="020B0503020204020204" pitchFamily="34" charset="-122"/>
                          <a:ea typeface="微软雅黑" panose="020B0503020204020204" pitchFamily="34" charset="-122"/>
                        </a:rPr>
                        <a:t>朔里镇加强与淮北高铁北站、安徽淮北杜集经济开发区和石台镇联动发展，促进市域北部地区提档升级，</a:t>
                      </a:r>
                      <a:r>
                        <a:rPr lang="zh-CN" altLang="en-US" sz="1400" b="1">
                          <a:solidFill>
                            <a:srgbClr val="C00000"/>
                          </a:solidFill>
                          <a:latin typeface="微软雅黑" panose="020B0503020204020204" pitchFamily="34" charset="-122"/>
                          <a:ea typeface="微软雅黑" panose="020B0503020204020204" pitchFamily="34" charset="-122"/>
                        </a:rPr>
                        <a:t>建设成为淮北市北部重要城镇节点和物流集散基地。</a:t>
                      </a:r>
                      <a:endParaRPr lang="zh-CN" altLang="en-US" sz="1400" b="0" dirty="0">
                        <a:latin typeface="微软雅黑" panose="020B0503020204020204" pitchFamily="34" charset="-122"/>
                        <a:ea typeface="微软雅黑" panose="020B0503020204020204" pitchFamily="34" charset="-122"/>
                      </a:endParaRPr>
                    </a:p>
                  </a:txBody>
                  <a:tcPr marL="68516" marR="68516" marT="34194" marB="34194" anchor="ctr">
                    <a:solidFill>
                      <a:srgbClr val="EBF1E9"/>
                    </a:solidFill>
                  </a:tcPr>
                </a:tc>
              </a:tr>
            </a:tbl>
          </a:graphicData>
        </a:graphic>
      </p:graphicFrame>
      <p:sp>
        <p:nvSpPr>
          <p:cNvPr id="30" name="矩形: 圆角 8"/>
          <p:cNvSpPr/>
          <p:nvPr/>
        </p:nvSpPr>
        <p:spPr>
          <a:xfrm>
            <a:off x="209542" y="5300970"/>
            <a:ext cx="2639536" cy="979336"/>
          </a:xfrm>
          <a:prstGeom prst="roundRect">
            <a:avLst>
              <a:gd name="adj" fmla="val 8018"/>
            </a:avLst>
          </a:prstGeom>
          <a:solidFill>
            <a:schemeClr val="accent4">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tx1"/>
                </a:solidFill>
                <a:latin typeface="微软雅黑" panose="020B0503020204020204" pitchFamily="34" charset="-122"/>
                <a:ea typeface="微软雅黑" panose="020B0503020204020204" pitchFamily="34" charset="-122"/>
              </a:rPr>
              <a:t>淮北市杜集区朔里镇</a:t>
            </a:r>
            <a:endParaRPr lang="en-US" altLang="zh-CN" b="1">
              <a:solidFill>
                <a:schemeClr val="tx1"/>
              </a:solidFill>
              <a:latin typeface="微软雅黑" panose="020B0503020204020204" pitchFamily="34" charset="-122"/>
              <a:ea typeface="微软雅黑" panose="020B0503020204020204" pitchFamily="34" charset="-122"/>
            </a:endParaRPr>
          </a:p>
          <a:p>
            <a:pPr algn="ctr"/>
            <a:r>
              <a:rPr lang="zh-CN" altLang="en-US" b="1">
                <a:solidFill>
                  <a:schemeClr val="tx1"/>
                </a:solidFill>
                <a:latin typeface="微软雅黑" panose="020B0503020204020204" pitchFamily="34" charset="-122"/>
                <a:ea typeface="微软雅黑" panose="020B0503020204020204" pitchFamily="34" charset="-122"/>
              </a:rPr>
              <a:t>总体规划</a:t>
            </a:r>
            <a:endParaRPr lang="en-US" altLang="zh-CN" b="1">
              <a:solidFill>
                <a:schemeClr val="tx1"/>
              </a:solidFill>
              <a:latin typeface="微软雅黑" panose="020B0503020204020204" pitchFamily="34" charset="-122"/>
              <a:ea typeface="微软雅黑" panose="020B0503020204020204" pitchFamily="34" charset="-122"/>
            </a:endParaRPr>
          </a:p>
          <a:p>
            <a:pPr algn="ctr"/>
            <a:r>
              <a:rPr lang="zh-CN" altLang="en-US" b="1">
                <a:solidFill>
                  <a:schemeClr val="tx1"/>
                </a:solidFill>
                <a:latin typeface="微软雅黑" panose="020B0503020204020204" pitchFamily="34" charset="-122"/>
                <a:ea typeface="微软雅黑" panose="020B0503020204020204" pitchFamily="34" charset="-122"/>
              </a:rPr>
              <a:t>（</a:t>
            </a:r>
            <a:r>
              <a:rPr lang="en-US" altLang="zh-CN" b="1">
                <a:solidFill>
                  <a:schemeClr val="tx1"/>
                </a:solidFill>
                <a:latin typeface="微软雅黑" panose="020B0503020204020204" pitchFamily="34" charset="-122"/>
                <a:ea typeface="微软雅黑" panose="020B0503020204020204" pitchFamily="34" charset="-122"/>
              </a:rPr>
              <a:t>2016-2030</a:t>
            </a:r>
            <a:r>
              <a:rPr lang="zh-CN" altLang="en-US" b="1">
                <a:solidFill>
                  <a:schemeClr val="tx1"/>
                </a:solidFill>
                <a:latin typeface="微软雅黑" panose="020B0503020204020204" pitchFamily="34" charset="-122"/>
                <a:ea typeface="微软雅黑" panose="020B0503020204020204" pitchFamily="34" charset="-122"/>
              </a:rPr>
              <a:t>）</a:t>
            </a:r>
            <a:endParaRPr lang="en-US" altLang="zh-CN" b="1" dirty="0">
              <a:solidFill>
                <a:schemeClr val="tx1"/>
              </a:solidFill>
              <a:latin typeface="微软雅黑" panose="020B0503020204020204" pitchFamily="34" charset="-122"/>
              <a:ea typeface="微软雅黑" panose="020B0503020204020204" pitchFamily="34" charset="-122"/>
            </a:endParaRPr>
          </a:p>
        </p:txBody>
      </p:sp>
      <p:graphicFrame>
        <p:nvGraphicFramePr>
          <p:cNvPr id="31" name="表格 30"/>
          <p:cNvGraphicFramePr/>
          <p:nvPr>
            <p:custDataLst>
              <p:tags r:id="rId4"/>
            </p:custDataLst>
          </p:nvPr>
        </p:nvGraphicFramePr>
        <p:xfrm>
          <a:off x="2954956" y="5279959"/>
          <a:ext cx="6436685" cy="1000347"/>
        </p:xfrm>
        <a:graphic>
          <a:graphicData uri="http://schemas.openxmlformats.org/drawingml/2006/table">
            <a:tbl>
              <a:tblPr firstRow="1" bandRow="1">
                <a:tableStyleId>{93296810-A885-4BE3-A3E7-6D5BEEA58F35}</a:tableStyleId>
              </a:tblPr>
              <a:tblGrid>
                <a:gridCol w="6436685"/>
              </a:tblGrid>
              <a:tr h="351197">
                <a:tc>
                  <a:txBody>
                    <a:bodyPr/>
                    <a:lstStyle/>
                    <a:p>
                      <a:pPr algn="ctr">
                        <a:buNone/>
                      </a:pPr>
                      <a:r>
                        <a:rPr lang="zh-CN" altLang="en-US" sz="1600" b="1" kern="1200">
                          <a:solidFill>
                            <a:schemeClr val="tx1"/>
                          </a:solidFill>
                          <a:latin typeface="微软雅黑" panose="020B0503020204020204" pitchFamily="34" charset="-122"/>
                          <a:ea typeface="微软雅黑" panose="020B0503020204020204" pitchFamily="34" charset="-122"/>
                          <a:cs typeface="+mn-cs"/>
                        </a:rPr>
                        <a:t>朔里镇为</a:t>
                      </a:r>
                      <a:r>
                        <a:rPr lang="zh-CN" altLang="zh-CN" sz="1600" b="1" kern="1200">
                          <a:solidFill>
                            <a:schemeClr val="tx1"/>
                          </a:solidFill>
                          <a:latin typeface="微软雅黑" panose="020B0503020204020204" pitchFamily="34" charset="-122"/>
                          <a:ea typeface="微软雅黑" panose="020B0503020204020204" pitchFamily="34" charset="-122"/>
                          <a:cs typeface="+mn-cs"/>
                        </a:rPr>
                        <a:t>工贸型城镇</a:t>
                      </a:r>
                      <a:endParaRPr lang="zh-CN" altLang="en-US" sz="1600" b="1" kern="1200" dirty="0">
                        <a:solidFill>
                          <a:schemeClr val="tx1"/>
                        </a:solidFill>
                        <a:latin typeface="微软雅黑" panose="020B0503020204020204" pitchFamily="34" charset="-122"/>
                        <a:ea typeface="微软雅黑" panose="020B0503020204020204" pitchFamily="34" charset="-122"/>
                        <a:cs typeface="+mn-cs"/>
                      </a:endParaRPr>
                    </a:p>
                  </a:txBody>
                  <a:tcPr marL="68516" marR="68516" marT="34194" marB="34194" anchor="ctr">
                    <a:solidFill>
                      <a:schemeClr val="accent4">
                        <a:lumMod val="40000"/>
                        <a:lumOff val="60000"/>
                      </a:schemeClr>
                    </a:solidFill>
                  </a:tcPr>
                </a:tc>
              </a:tr>
              <a:tr h="649150">
                <a:tc>
                  <a:txBody>
                    <a:bodyPr/>
                    <a:lstStyle/>
                    <a:p>
                      <a:pPr marL="0" indent="457200" algn="l" defTabSz="1425575" rtl="0" eaLnBrk="1" latinLnBrk="0" hangingPunct="1">
                        <a:buNone/>
                      </a:pPr>
                      <a:r>
                        <a:rPr lang="zh-CN" altLang="zh-CN" sz="1400" b="0" kern="1200">
                          <a:solidFill>
                            <a:schemeClr val="dk1"/>
                          </a:solidFill>
                          <a:latin typeface="微软雅黑" panose="020B0503020204020204" pitchFamily="34" charset="-122"/>
                          <a:ea typeface="微软雅黑" panose="020B0503020204020204" pitchFamily="34" charset="-122"/>
                          <a:cs typeface="+mn-cs"/>
                        </a:rPr>
                        <a:t>以发展机械加工、装备制造业为主导，绿色农业为基础，同时兼顾发展物流及服务业的工贸型城镇。</a:t>
                      </a:r>
                      <a:endParaRPr lang="zh-CN" altLang="en-US" sz="1400" b="0" kern="1200" dirty="0">
                        <a:solidFill>
                          <a:schemeClr val="dk1"/>
                        </a:solidFill>
                        <a:latin typeface="微软雅黑" panose="020B0503020204020204" pitchFamily="34" charset="-122"/>
                        <a:ea typeface="微软雅黑" panose="020B0503020204020204" pitchFamily="34" charset="-122"/>
                        <a:cs typeface="+mn-cs"/>
                      </a:endParaRPr>
                    </a:p>
                  </a:txBody>
                  <a:tcPr marL="68516" marR="68516" marT="34194" marB="34194" anchor="ctr">
                    <a:solidFill>
                      <a:schemeClr val="accent4">
                        <a:lumMod val="20000"/>
                        <a:lumOff val="80000"/>
                      </a:schemeClr>
                    </a:solidFill>
                  </a:tcPr>
                </a:tc>
              </a:tr>
            </a:tbl>
          </a:graphicData>
        </a:graphic>
      </p:graphicFrame>
      <p:sp>
        <p:nvSpPr>
          <p:cNvPr id="32" name="矩形: 圆角 8"/>
          <p:cNvSpPr/>
          <p:nvPr/>
        </p:nvSpPr>
        <p:spPr>
          <a:xfrm>
            <a:off x="209542" y="3590666"/>
            <a:ext cx="2639536" cy="1315734"/>
          </a:xfrm>
          <a:prstGeom prst="roundRect">
            <a:avLst>
              <a:gd name="adj" fmla="val 8018"/>
            </a:avLst>
          </a:prstGeom>
          <a:solidFill>
            <a:schemeClr val="accent5">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tx1"/>
                </a:solidFill>
                <a:latin typeface="微软雅黑" panose="020B0503020204020204" pitchFamily="34" charset="-122"/>
                <a:ea typeface="微软雅黑" panose="020B0503020204020204" pitchFamily="34" charset="-122"/>
              </a:rPr>
              <a:t>淮北市新型城镇化规划</a:t>
            </a:r>
            <a:endParaRPr lang="en-US" altLang="zh-CN" b="1">
              <a:solidFill>
                <a:schemeClr val="tx1"/>
              </a:solidFill>
              <a:latin typeface="微软雅黑" panose="020B0503020204020204" pitchFamily="34" charset="-122"/>
              <a:ea typeface="微软雅黑" panose="020B0503020204020204" pitchFamily="34" charset="-122"/>
            </a:endParaRPr>
          </a:p>
          <a:p>
            <a:pPr algn="ctr"/>
            <a:r>
              <a:rPr lang="zh-CN" altLang="en-US" b="1">
                <a:solidFill>
                  <a:schemeClr val="tx1"/>
                </a:solidFill>
                <a:latin typeface="微软雅黑" panose="020B0503020204020204" pitchFamily="34" charset="-122"/>
                <a:ea typeface="微软雅黑" panose="020B0503020204020204" pitchFamily="34" charset="-122"/>
              </a:rPr>
              <a:t>（</a:t>
            </a:r>
            <a:r>
              <a:rPr lang="en-US" altLang="zh-CN" b="1">
                <a:solidFill>
                  <a:schemeClr val="tx1"/>
                </a:solidFill>
                <a:latin typeface="微软雅黑" panose="020B0503020204020204" pitchFamily="34" charset="-122"/>
                <a:ea typeface="微软雅黑" panose="020B0503020204020204" pitchFamily="34" charset="-122"/>
              </a:rPr>
              <a:t>2021-2035</a:t>
            </a:r>
            <a:r>
              <a:rPr lang="zh-CN" altLang="en-US" b="1">
                <a:solidFill>
                  <a:schemeClr val="tx1"/>
                </a:solidFill>
                <a:latin typeface="微软雅黑" panose="020B0503020204020204" pitchFamily="34" charset="-122"/>
                <a:ea typeface="微软雅黑" panose="020B0503020204020204" pitchFamily="34" charset="-122"/>
              </a:rPr>
              <a:t>年）</a:t>
            </a:r>
            <a:endParaRPr lang="en-US" altLang="zh-CN" b="1" dirty="0">
              <a:solidFill>
                <a:schemeClr val="tx1"/>
              </a:solidFill>
              <a:latin typeface="微软雅黑" panose="020B0503020204020204" pitchFamily="34" charset="-122"/>
              <a:ea typeface="微软雅黑" panose="020B0503020204020204" pitchFamily="34" charset="-122"/>
            </a:endParaRPr>
          </a:p>
        </p:txBody>
      </p:sp>
      <p:graphicFrame>
        <p:nvGraphicFramePr>
          <p:cNvPr id="33" name="表格 32"/>
          <p:cNvGraphicFramePr/>
          <p:nvPr>
            <p:custDataLst>
              <p:tags r:id="rId5"/>
            </p:custDataLst>
          </p:nvPr>
        </p:nvGraphicFramePr>
        <p:xfrm>
          <a:off x="2954956" y="3590666"/>
          <a:ext cx="6436685" cy="1308050"/>
        </p:xfrm>
        <a:graphic>
          <a:graphicData uri="http://schemas.openxmlformats.org/drawingml/2006/table">
            <a:tbl>
              <a:tblPr firstRow="1" bandRow="1">
                <a:tableStyleId>{93296810-A885-4BE3-A3E7-6D5BEEA58F35}</a:tableStyleId>
              </a:tblPr>
              <a:tblGrid>
                <a:gridCol w="6436685"/>
              </a:tblGrid>
              <a:tr h="302306">
                <a:tc>
                  <a:txBody>
                    <a:bodyPr/>
                    <a:lstStyle/>
                    <a:p>
                      <a:pPr algn="ctr">
                        <a:buNone/>
                      </a:pPr>
                      <a:r>
                        <a:rPr lang="zh-CN" altLang="en-US" sz="1600">
                          <a:solidFill>
                            <a:schemeClr val="tx1"/>
                          </a:solidFill>
                          <a:latin typeface="微软雅黑" panose="020B0503020204020204" pitchFamily="34" charset="-122"/>
                          <a:ea typeface="微软雅黑" panose="020B0503020204020204" pitchFamily="34" charset="-122"/>
                        </a:rPr>
                        <a:t>鼓励朔里镇高质量打造特色小城镇</a:t>
                      </a:r>
                      <a:endParaRPr lang="zh-CN" altLang="en-US" sz="1600" dirty="0">
                        <a:solidFill>
                          <a:schemeClr val="tx1"/>
                        </a:solidFill>
                        <a:latin typeface="微软雅黑" panose="020B0503020204020204" pitchFamily="34" charset="-122"/>
                        <a:ea typeface="微软雅黑" panose="020B0503020204020204" pitchFamily="34" charset="-122"/>
                      </a:endParaRPr>
                    </a:p>
                  </a:txBody>
                  <a:tcPr marL="68516" marR="68516" marT="34194" marB="34194" anchor="ctr">
                    <a:solidFill>
                      <a:schemeClr val="accent5">
                        <a:lumMod val="40000"/>
                        <a:lumOff val="60000"/>
                      </a:schemeClr>
                    </a:solidFill>
                  </a:tcPr>
                </a:tc>
              </a:tr>
              <a:tr h="995822">
                <a:tc>
                  <a:txBody>
                    <a:bodyPr/>
                    <a:lstStyle/>
                    <a:p>
                      <a:pPr indent="457200" algn="l">
                        <a:lnSpc>
                          <a:spcPct val="150000"/>
                        </a:lnSpc>
                        <a:buNone/>
                      </a:pPr>
                      <a:r>
                        <a:rPr lang="zh-CN" altLang="en-US" sz="1400" b="0">
                          <a:latin typeface="微软雅黑" panose="020B0503020204020204" pitchFamily="34" charset="-122"/>
                          <a:ea typeface="微软雅黑" panose="020B0503020204020204" pitchFamily="34" charset="-122"/>
                        </a:rPr>
                        <a:t>加强与淮北高铁北站、杜集经济开发区和石台镇联动发展，重点发展高端装备制造、科技研发、商贸物流、休闲旅游和大健康等产业，带动市域北部地区提档升级，打造为</a:t>
                      </a:r>
                      <a:r>
                        <a:rPr lang="zh-CN" altLang="en-US" sz="1400" b="1" kern="1200">
                          <a:solidFill>
                            <a:srgbClr val="C00000"/>
                          </a:solidFill>
                          <a:latin typeface="微软雅黑" panose="020B0503020204020204" pitchFamily="34" charset="-122"/>
                          <a:ea typeface="微软雅黑" panose="020B0503020204020204" pitchFamily="34" charset="-122"/>
                          <a:cs typeface="+mn-cs"/>
                        </a:rPr>
                        <a:t>淮北市北部重要城镇节点和物流集散枢纽中心</a:t>
                      </a:r>
                      <a:r>
                        <a:rPr lang="zh-CN" altLang="en-US" sz="1400" b="0">
                          <a:latin typeface="微软雅黑" panose="020B0503020204020204" pitchFamily="34" charset="-122"/>
                          <a:ea typeface="微软雅黑" panose="020B0503020204020204" pitchFamily="34" charset="-122"/>
                        </a:rPr>
                        <a:t>。</a:t>
                      </a:r>
                      <a:endParaRPr lang="zh-CN" altLang="en-US" sz="1400" b="0" dirty="0">
                        <a:latin typeface="微软雅黑" panose="020B0503020204020204" pitchFamily="34" charset="-122"/>
                        <a:ea typeface="微软雅黑" panose="020B0503020204020204" pitchFamily="34" charset="-122"/>
                      </a:endParaRPr>
                    </a:p>
                  </a:txBody>
                  <a:tcPr marL="68516" marR="68516" marT="34194" marB="34194" anchor="ctr">
                    <a:solidFill>
                      <a:schemeClr val="accent5">
                        <a:lumMod val="20000"/>
                        <a:lumOff val="80000"/>
                      </a:schemeClr>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464098" y="7928379"/>
            <a:ext cx="3927547" cy="2532281"/>
          </a:xfrm>
          <a:prstGeom prst="roundRect">
            <a:avLst>
              <a:gd name="adj" fmla="val 6717"/>
            </a:avLst>
          </a:prstGeom>
        </p:spPr>
      </p:pic>
      <p:sp>
        <p:nvSpPr>
          <p:cNvPr id="78" name="文本框 77"/>
          <p:cNvSpPr txBox="1"/>
          <p:nvPr/>
        </p:nvSpPr>
        <p:spPr>
          <a:xfrm>
            <a:off x="209548" y="1495089"/>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2.1 </a:t>
            </a:r>
            <a:r>
              <a:rPr lang="zh-CN" altLang="en-US" sz="2400" b="1">
                <a:solidFill>
                  <a:srgbClr val="2D5661"/>
                </a:solidFill>
                <a:latin typeface="微软雅黑" panose="020B0503020204020204" pitchFamily="34" charset="-122"/>
                <a:ea typeface="微软雅黑" panose="020B0503020204020204" pitchFamily="34" charset="-122"/>
              </a:rPr>
              <a:t>底线约束</a:t>
            </a:r>
            <a:endParaRPr lang="zh-CN" altLang="en-US" sz="2400" b="1">
              <a:solidFill>
                <a:srgbClr val="2D5661"/>
              </a:solidFill>
              <a:latin typeface="微软雅黑" panose="020B0503020204020204" pitchFamily="34" charset="-122"/>
              <a:ea typeface="微软雅黑" panose="020B0503020204020204" pitchFamily="34" charset="-122"/>
            </a:endParaRPr>
          </a:p>
        </p:txBody>
      </p:sp>
      <p:pic>
        <p:nvPicPr>
          <p:cNvPr id="81" name="图片 80"/>
          <p:cNvPicPr>
            <a:picLocks noChangeAspect="1"/>
          </p:cNvPicPr>
          <p:nvPr/>
        </p:nvPicPr>
        <p:blipFill rotWithShape="1">
          <a:blip r:embed="rId2">
            <a:extLst>
              <a:ext uri="{28A0092B-C50C-407E-A947-70E740481C1C}">
                <a14:useLocalDpi xmlns:a14="http://schemas.microsoft.com/office/drawing/2010/main" val="0"/>
              </a:ext>
            </a:extLst>
          </a:blip>
          <a:srcRect t="11153" b="40557"/>
          <a:stretch>
            <a:fillRect/>
          </a:stretch>
        </p:blipFill>
        <p:spPr>
          <a:xfrm>
            <a:off x="1" y="10549053"/>
            <a:ext cx="9601199" cy="2252547"/>
          </a:xfrm>
          <a:prstGeom prst="rect">
            <a:avLst/>
          </a:prstGeom>
        </p:spPr>
      </p:pic>
      <p:sp>
        <p:nvSpPr>
          <p:cNvPr id="82" name="矩形 81"/>
          <p:cNvSpPr/>
          <p:nvPr/>
        </p:nvSpPr>
        <p:spPr>
          <a:xfrm>
            <a:off x="1" y="10549052"/>
            <a:ext cx="9601198" cy="2252548"/>
          </a:xfrm>
          <a:prstGeom prst="rect">
            <a:avLst/>
          </a:prstGeom>
          <a:gradFill>
            <a:gsLst>
              <a:gs pos="85000">
                <a:srgbClr val="EBF3FA">
                  <a:alpha val="80000"/>
                </a:srgbClr>
              </a:gs>
              <a:gs pos="0">
                <a:schemeClr val="bg1"/>
              </a:gs>
              <a:gs pos="100000">
                <a:schemeClr val="accent5">
                  <a:lumMod val="20000"/>
                  <a:lumOff val="80000"/>
                  <a:alpha val="7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圆角 82"/>
          <p:cNvSpPr/>
          <p:nvPr/>
        </p:nvSpPr>
        <p:spPr>
          <a:xfrm>
            <a:off x="209547" y="2620848"/>
            <a:ext cx="5154190" cy="523220"/>
          </a:xfrm>
          <a:prstGeom prst="roundRect">
            <a:avLst>
              <a:gd name="adj" fmla="val 9535"/>
            </a:avLst>
          </a:prstGeom>
          <a:gradFill>
            <a:gsLst>
              <a:gs pos="60000">
                <a:schemeClr val="accent6">
                  <a:lumMod val="75000"/>
                </a:schemeClr>
              </a:gs>
              <a:gs pos="40000">
                <a:schemeClr val="accent6">
                  <a:lumMod val="7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zh-CN" altLang="en-US" sz="28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农业空间</a:t>
            </a:r>
            <a:endParaRPr lang="zh-CN" altLang="en-US" sz="28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84" name="文本框 83"/>
          <p:cNvSpPr txBox="1"/>
          <p:nvPr/>
        </p:nvSpPr>
        <p:spPr>
          <a:xfrm>
            <a:off x="209547" y="1956754"/>
            <a:ext cx="9182099" cy="499624"/>
          </a:xfrm>
          <a:prstGeom prst="rect">
            <a:avLst/>
          </a:prstGeom>
          <a:noFill/>
        </p:spPr>
        <p:txBody>
          <a:bodyPr wrap="square" rtlCol="0">
            <a:spAutoFit/>
          </a:bodyPr>
          <a:lstStyle/>
          <a:p>
            <a:pPr indent="539750" algn="just">
              <a:lnSpc>
                <a:spcPct val="150000"/>
              </a:lnSpc>
            </a:pPr>
            <a:r>
              <a:rPr lang="zh-CN" altLang="en-US" sz="2000">
                <a:latin typeface="微软雅黑" panose="020B0503020204020204" pitchFamily="34" charset="-122"/>
                <a:ea typeface="微软雅黑" panose="020B0503020204020204" pitchFamily="34" charset="-122"/>
              </a:rPr>
              <a:t>发挥底线约束作用，落实上位规划控制指标。</a:t>
            </a:r>
            <a:endParaRPr lang="zh-CN" altLang="en-US" sz="2000">
              <a:latin typeface="微软雅黑" panose="020B0503020204020204" pitchFamily="34" charset="-122"/>
              <a:ea typeface="微软雅黑" panose="020B0503020204020204" pitchFamily="34" charset="-122"/>
            </a:endParaRPr>
          </a:p>
        </p:txBody>
      </p:sp>
      <p:sp>
        <p:nvSpPr>
          <p:cNvPr id="85" name="矩形: 圆角 84"/>
          <p:cNvSpPr/>
          <p:nvPr/>
        </p:nvSpPr>
        <p:spPr>
          <a:xfrm>
            <a:off x="209547" y="3267178"/>
            <a:ext cx="5154190" cy="1851232"/>
          </a:xfrm>
          <a:prstGeom prst="roundRect">
            <a:avLst>
              <a:gd name="adj" fmla="val 5304"/>
            </a:avLst>
          </a:prstGeom>
          <a:solidFill>
            <a:schemeClr val="accent6">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落实上位规划下达</a:t>
            </a:r>
            <a:r>
              <a:rPr lang="zh-CN" altLang="en-US" b="1">
                <a:solidFill>
                  <a:schemeClr val="accent6">
                    <a:lumMod val="75000"/>
                  </a:schemeClr>
                </a:solidFill>
                <a:latin typeface="微软雅黑" panose="020B0503020204020204" pitchFamily="34" charset="-122"/>
                <a:ea typeface="微软雅黑" panose="020B0503020204020204" pitchFamily="34" charset="-122"/>
              </a:rPr>
              <a:t>耕地和永久基本农田保护任务</a:t>
            </a:r>
            <a:r>
              <a:rPr lang="zh-CN" altLang="en-US">
                <a:solidFill>
                  <a:schemeClr val="tx1"/>
                </a:solidFill>
                <a:latin typeface="微软雅黑" panose="020B0503020204020204" pitchFamily="34" charset="-122"/>
                <a:ea typeface="微软雅黑" panose="020B0503020204020204" pitchFamily="34" charset="-122"/>
              </a:rPr>
              <a:t>，保质保量划定永久基本农田。从严保护，确保永久基本农田面积不减、质量提升、布局稳定，保障国家粮食安全和农产品质量安全。</a:t>
            </a:r>
            <a:endParaRPr lang="zh-CN" altLang="en-US">
              <a:solidFill>
                <a:schemeClr val="tx1"/>
              </a:solidFill>
              <a:latin typeface="微软雅黑" panose="020B0503020204020204" pitchFamily="34" charset="-122"/>
              <a:ea typeface="微软雅黑" panose="020B0503020204020204" pitchFamily="34" charset="-122"/>
            </a:endParaRPr>
          </a:p>
        </p:txBody>
      </p:sp>
      <p:pic>
        <p:nvPicPr>
          <p:cNvPr id="87" name="图片 86"/>
          <p:cNvPicPr>
            <a:picLocks noChangeAspect="1"/>
          </p:cNvPicPr>
          <p:nvPr/>
        </p:nvPicPr>
        <p:blipFill rotWithShape="1">
          <a:blip r:embed="rId3" cstate="print"/>
          <a:srcRect/>
          <a:stretch>
            <a:fillRect/>
          </a:stretch>
        </p:blipFill>
        <p:spPr>
          <a:xfrm>
            <a:off x="5464099" y="2620848"/>
            <a:ext cx="3927548" cy="2497562"/>
          </a:xfrm>
          <a:prstGeom prst="roundRect">
            <a:avLst>
              <a:gd name="adj" fmla="val 6717"/>
            </a:avLst>
          </a:prstGeom>
        </p:spPr>
      </p:pic>
      <p:sp>
        <p:nvSpPr>
          <p:cNvPr id="88" name="矩形: 圆角 87"/>
          <p:cNvSpPr/>
          <p:nvPr/>
        </p:nvSpPr>
        <p:spPr>
          <a:xfrm>
            <a:off x="209547" y="5274614"/>
            <a:ext cx="5154190" cy="523220"/>
          </a:xfrm>
          <a:prstGeom prst="roundRect">
            <a:avLst>
              <a:gd name="adj" fmla="val 9535"/>
            </a:avLst>
          </a:prstGeom>
          <a:gradFill>
            <a:gsLst>
              <a:gs pos="60000">
                <a:schemeClr val="accent5">
                  <a:lumMod val="75000"/>
                </a:schemeClr>
              </a:gs>
              <a:gs pos="40000">
                <a:schemeClr val="accent5">
                  <a:lumMod val="7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zh-CN" altLang="en-US" sz="28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生态空间</a:t>
            </a:r>
            <a:endParaRPr lang="zh-CN" altLang="en-US" sz="28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89" name="矩形: 圆角 88"/>
          <p:cNvSpPr/>
          <p:nvPr/>
        </p:nvSpPr>
        <p:spPr>
          <a:xfrm>
            <a:off x="209547" y="5920944"/>
            <a:ext cx="5154190" cy="1851232"/>
          </a:xfrm>
          <a:prstGeom prst="roundRect">
            <a:avLst>
              <a:gd name="adj" fmla="val 5304"/>
            </a:avLst>
          </a:prstGeom>
          <a:solidFill>
            <a:schemeClr val="accent5">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生态保护红线是指在自然生态服务功能、环境质量安全、自然资源利用等方面，需要实行严格保护的空间边界与管理限值。朔里镇</a:t>
            </a:r>
            <a:r>
              <a:rPr lang="zh-CN" altLang="en-US" b="1">
                <a:solidFill>
                  <a:schemeClr val="accent5">
                    <a:lumMod val="75000"/>
                  </a:schemeClr>
                </a:solidFill>
                <a:latin typeface="微软雅黑" panose="020B0503020204020204" pitchFamily="34" charset="-122"/>
                <a:ea typeface="微软雅黑" panose="020B0503020204020204" pitchFamily="34" charset="-122"/>
              </a:rPr>
              <a:t>境内不涉及生态保护红线</a:t>
            </a:r>
            <a:r>
              <a:rPr lang="zh-CN" altLang="en-US">
                <a:solidFill>
                  <a:schemeClr val="tx1"/>
                </a:solidFill>
                <a:latin typeface="微软雅黑" panose="020B0503020204020204" pitchFamily="34" charset="-122"/>
                <a:ea typeface="微软雅黑" panose="020B0503020204020204" pitchFamily="34" charset="-122"/>
              </a:rPr>
              <a:t>。</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90" name="矩形: 圆角 89"/>
          <p:cNvSpPr/>
          <p:nvPr/>
        </p:nvSpPr>
        <p:spPr>
          <a:xfrm>
            <a:off x="209547" y="7928380"/>
            <a:ext cx="5154190" cy="523220"/>
          </a:xfrm>
          <a:prstGeom prst="roundRect">
            <a:avLst>
              <a:gd name="adj" fmla="val 9535"/>
            </a:avLst>
          </a:prstGeom>
          <a:gradFill>
            <a:gsLst>
              <a:gs pos="60000">
                <a:schemeClr val="accent2">
                  <a:lumMod val="75000"/>
                </a:schemeClr>
              </a:gs>
              <a:gs pos="40000">
                <a:schemeClr val="accent2">
                  <a:lumMod val="7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zh-CN" altLang="en-US" sz="28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城镇空间</a:t>
            </a:r>
            <a:endParaRPr lang="zh-CN" altLang="en-US" sz="28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91" name="矩形: 圆角 90"/>
          <p:cNvSpPr/>
          <p:nvPr/>
        </p:nvSpPr>
        <p:spPr>
          <a:xfrm>
            <a:off x="209547" y="8574710"/>
            <a:ext cx="5154190" cy="1851232"/>
          </a:xfrm>
          <a:prstGeom prst="roundRect">
            <a:avLst>
              <a:gd name="adj" fmla="val 5304"/>
            </a:avLst>
          </a:prstGeom>
          <a:solidFill>
            <a:schemeClr val="accent2">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39750">
              <a:lnSpc>
                <a:spcPct val="150000"/>
              </a:lnSpc>
            </a:pPr>
            <a:r>
              <a:rPr lang="zh-CN" altLang="en-US">
                <a:solidFill>
                  <a:schemeClr val="tx1"/>
                </a:solidFill>
                <a:latin typeface="微软雅黑" panose="020B0503020204020204" pitchFamily="34" charset="-122"/>
                <a:ea typeface="微软雅黑" panose="020B0503020204020204" pitchFamily="34" charset="-122"/>
              </a:rPr>
              <a:t>按照集约适度、绿色发展要求，以城镇开发建设现状为基础，框定总量，限定容量，严格按照上位规划明确的</a:t>
            </a:r>
            <a:r>
              <a:rPr lang="zh-CN" altLang="en-US" b="1">
                <a:solidFill>
                  <a:schemeClr val="accent2">
                    <a:lumMod val="75000"/>
                  </a:schemeClr>
                </a:solidFill>
                <a:latin typeface="微软雅黑" panose="020B0503020204020204" pitchFamily="34" charset="-122"/>
                <a:ea typeface="微软雅黑" panose="020B0503020204020204" pitchFamily="34" charset="-122"/>
              </a:rPr>
              <a:t>城镇开发边界</a:t>
            </a:r>
            <a:r>
              <a:rPr lang="zh-CN" altLang="en-US">
                <a:solidFill>
                  <a:schemeClr val="tx1"/>
                </a:solidFill>
                <a:latin typeface="微软雅黑" panose="020B0503020204020204" pitchFamily="34" charset="-122"/>
                <a:ea typeface="微软雅黑" panose="020B0503020204020204" pitchFamily="34" charset="-122"/>
              </a:rPr>
              <a:t>范围进行城镇集中开发建设。</a:t>
            </a:r>
            <a:endParaRPr lang="zh-CN" altLang="en-US">
              <a:solidFill>
                <a:schemeClr val="tx1"/>
              </a:solidFill>
              <a:latin typeface="微软雅黑" panose="020B0503020204020204" pitchFamily="34" charset="-122"/>
              <a:ea typeface="微软雅黑" panose="020B0503020204020204" pitchFamily="34" charset="-122"/>
            </a:endParaRPr>
          </a:p>
        </p:txBody>
      </p:sp>
      <p:pic>
        <p:nvPicPr>
          <p:cNvPr id="94" name="图片 93"/>
          <p:cNvPicPr>
            <a:picLocks noChangeAspect="1"/>
          </p:cNvPicPr>
          <p:nvPr/>
        </p:nvPicPr>
        <p:blipFill rotWithShape="1">
          <a:blip r:embed="rId4">
            <a:extLst>
              <a:ext uri="{28A0092B-C50C-407E-A947-70E740481C1C}">
                <a14:useLocalDpi xmlns:a14="http://schemas.microsoft.com/office/drawing/2010/main" val="0"/>
              </a:ext>
            </a:extLst>
          </a:blip>
          <a:srcRect l="7452" t="9973" r="7579"/>
          <a:stretch>
            <a:fillRect/>
          </a:stretch>
        </p:blipFill>
        <p:spPr>
          <a:xfrm>
            <a:off x="5464099" y="5274614"/>
            <a:ext cx="3927546" cy="2497562"/>
          </a:xfrm>
          <a:prstGeom prst="roundRect">
            <a:avLst>
              <a:gd name="adj" fmla="val 6717"/>
            </a:avLst>
          </a:prstGeom>
        </p:spPr>
      </p:pic>
      <p:sp>
        <p:nvSpPr>
          <p:cNvPr id="96" name="矩形: 圆角 95"/>
          <p:cNvSpPr/>
          <p:nvPr/>
        </p:nvSpPr>
        <p:spPr>
          <a:xfrm>
            <a:off x="5464099" y="4766724"/>
            <a:ext cx="3927546" cy="351686"/>
          </a:xfrm>
          <a:prstGeom prst="roundRect">
            <a:avLst>
              <a:gd name="adj" fmla="val 9535"/>
            </a:avLst>
          </a:prstGeom>
          <a:solidFill>
            <a:schemeClr val="accent5">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zh-CN" altLang="en-US" sz="16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永久基本农田保护任务不低于</a:t>
            </a:r>
            <a:r>
              <a:rPr lang="en-US" altLang="zh-CN" sz="16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1.27</a:t>
            </a:r>
            <a:r>
              <a:rPr lang="zh-CN" altLang="en-US" sz="16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万亩</a:t>
            </a:r>
            <a:endParaRPr lang="zh-CN" altLang="en-US" sz="16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97" name="矩形: 圆角 96"/>
          <p:cNvSpPr/>
          <p:nvPr/>
        </p:nvSpPr>
        <p:spPr>
          <a:xfrm>
            <a:off x="5464099" y="7420491"/>
            <a:ext cx="3927546" cy="351686"/>
          </a:xfrm>
          <a:prstGeom prst="roundRect">
            <a:avLst>
              <a:gd name="adj" fmla="val 9535"/>
            </a:avLst>
          </a:prstGeom>
          <a:solidFill>
            <a:schemeClr val="accent5">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zh-CN" altLang="en-US" sz="16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镇域不涉及生态保护红线</a:t>
            </a:r>
            <a:endParaRPr lang="zh-CN" altLang="en-US" sz="16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sp>
        <p:nvSpPr>
          <p:cNvPr id="98" name="矩形: 圆角 97"/>
          <p:cNvSpPr/>
          <p:nvPr/>
        </p:nvSpPr>
        <p:spPr>
          <a:xfrm>
            <a:off x="5464099" y="10074257"/>
            <a:ext cx="3927546" cy="351686"/>
          </a:xfrm>
          <a:prstGeom prst="roundRect">
            <a:avLst>
              <a:gd name="adj" fmla="val 9535"/>
            </a:avLst>
          </a:prstGeom>
          <a:solidFill>
            <a:schemeClr val="accent5">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zh-CN" altLang="en-US" sz="16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已划定城镇开发边界不超过</a:t>
            </a:r>
            <a:r>
              <a:rPr lang="en-US" altLang="zh-CN" sz="16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9.73</a:t>
            </a:r>
            <a:r>
              <a:rPr lang="zh-CN" altLang="en-US" sz="16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rPr>
              <a:t>平方千米</a:t>
            </a:r>
            <a:endParaRPr lang="zh-CN" altLang="en-US" sz="1600" b="1">
              <a:solidFill>
                <a:schemeClr val="bg1"/>
              </a:solidFill>
              <a:effectLst>
                <a:outerShdw blurRad="76200" dist="76200" dir="5400000" algn="t" rotWithShape="0">
                  <a:prstClr val="black">
                    <a:alpha val="60000"/>
                  </a:prstClr>
                </a:outerShdw>
              </a:effectLst>
              <a:latin typeface="微软雅黑" panose="020B0503020204020204" pitchFamily="34" charset="-122"/>
              <a:ea typeface="微软雅黑" panose="020B0503020204020204" pitchFamily="34" charset="-122"/>
            </a:endParaRPr>
          </a:p>
        </p:txBody>
      </p:sp>
      <p:grpSp>
        <p:nvGrpSpPr>
          <p:cNvPr id="25" name="组合 24"/>
          <p:cNvGrpSpPr/>
          <p:nvPr/>
        </p:nvGrpSpPr>
        <p:grpSpPr>
          <a:xfrm>
            <a:off x="209550" y="848758"/>
            <a:ext cx="736600" cy="487691"/>
            <a:chOff x="1282700" y="1663700"/>
            <a:chExt cx="876300" cy="647700"/>
          </a:xfrm>
          <a:solidFill>
            <a:srgbClr val="2D5661"/>
          </a:solidFill>
        </p:grpSpPr>
        <p:sp>
          <p:nvSpPr>
            <p:cNvPr id="26"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8" name="文本框 27"/>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02 </a:t>
            </a:r>
            <a:r>
              <a:rPr lang="zh-CN" altLang="en-US" sz="3600" b="1">
                <a:solidFill>
                  <a:srgbClr val="2D5661"/>
                </a:solidFill>
                <a:latin typeface="微软雅黑" panose="020B0503020204020204" pitchFamily="34" charset="-122"/>
                <a:ea typeface="微软雅黑" panose="020B0503020204020204" pitchFamily="34" charset="-122"/>
              </a:rPr>
              <a:t>全域统筹，优化空间格局</a:t>
            </a:r>
            <a:endParaRPr lang="zh-CN" altLang="en-US" sz="3600" b="1">
              <a:solidFill>
                <a:srgbClr val="2D5661"/>
              </a:solidFill>
              <a:latin typeface="微软雅黑" panose="020B0503020204020204" pitchFamily="34" charset="-122"/>
              <a:ea typeface="微软雅黑" panose="020B0503020204020204" pitchFamily="34" charset="-122"/>
            </a:endParaRPr>
          </a:p>
        </p:txBody>
      </p:sp>
      <p:grpSp>
        <p:nvGrpSpPr>
          <p:cNvPr id="29" name="组合 28"/>
          <p:cNvGrpSpPr/>
          <p:nvPr/>
        </p:nvGrpSpPr>
        <p:grpSpPr>
          <a:xfrm>
            <a:off x="0" y="0"/>
            <a:ext cx="9601200" cy="646330"/>
            <a:chOff x="0" y="0"/>
            <a:chExt cx="9601200" cy="487690"/>
          </a:xfrm>
        </p:grpSpPr>
        <p:sp>
          <p:nvSpPr>
            <p:cNvPr id="30" name="矩形 29"/>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文本框 30"/>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98915" y="4680577"/>
            <a:ext cx="7816377" cy="7850760"/>
          </a:xfrm>
          <a:prstGeom prst="rect">
            <a:avLst/>
          </a:prstGeom>
        </p:spPr>
      </p:pic>
      <p:grpSp>
        <p:nvGrpSpPr>
          <p:cNvPr id="5" name="组合 4"/>
          <p:cNvGrpSpPr/>
          <p:nvPr/>
        </p:nvGrpSpPr>
        <p:grpSpPr>
          <a:xfrm>
            <a:off x="209550" y="848758"/>
            <a:ext cx="736600" cy="487691"/>
            <a:chOff x="1282700" y="1663700"/>
            <a:chExt cx="876300" cy="647700"/>
          </a:xfrm>
          <a:solidFill>
            <a:srgbClr val="2D5661"/>
          </a:solidFill>
        </p:grpSpPr>
        <p:sp>
          <p:nvSpPr>
            <p:cNvPr id="10" name="箭头: V 形 9"/>
            <p:cNvSpPr/>
            <p:nvPr/>
          </p:nvSpPr>
          <p:spPr>
            <a:xfrm>
              <a:off x="1282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箭头: V 形 10"/>
            <p:cNvSpPr/>
            <p:nvPr/>
          </p:nvSpPr>
          <p:spPr>
            <a:xfrm>
              <a:off x="1663700" y="1663700"/>
              <a:ext cx="495300" cy="6477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3" name="文本框 12"/>
          <p:cNvSpPr txBox="1"/>
          <p:nvPr/>
        </p:nvSpPr>
        <p:spPr>
          <a:xfrm>
            <a:off x="946150" y="769439"/>
            <a:ext cx="8445500" cy="646331"/>
          </a:xfrm>
          <a:prstGeom prst="rect">
            <a:avLst/>
          </a:prstGeom>
          <a:noFill/>
        </p:spPr>
        <p:txBody>
          <a:bodyPr wrap="square" rtlCol="0" anchor="ctr">
            <a:spAutoFit/>
          </a:bodyPr>
          <a:lstStyle/>
          <a:p>
            <a:r>
              <a:rPr lang="en-US" altLang="zh-CN" sz="3600" b="1">
                <a:solidFill>
                  <a:srgbClr val="2D5661"/>
                </a:solidFill>
                <a:latin typeface="微软雅黑" panose="020B0503020204020204" pitchFamily="34" charset="-122"/>
                <a:ea typeface="微软雅黑" panose="020B0503020204020204" pitchFamily="34" charset="-122"/>
              </a:rPr>
              <a:t>02 </a:t>
            </a:r>
            <a:r>
              <a:rPr lang="zh-CN" altLang="en-US" sz="3600" b="1">
                <a:solidFill>
                  <a:srgbClr val="2D5661"/>
                </a:solidFill>
                <a:latin typeface="微软雅黑" panose="020B0503020204020204" pitchFamily="34" charset="-122"/>
                <a:ea typeface="微软雅黑" panose="020B0503020204020204" pitchFamily="34" charset="-122"/>
              </a:rPr>
              <a:t>全域统筹，优化空间格局</a:t>
            </a:r>
            <a:endParaRPr lang="zh-CN" altLang="en-US" sz="3600" b="1">
              <a:solidFill>
                <a:srgbClr val="2D5661"/>
              </a:solidFill>
              <a:latin typeface="微软雅黑" panose="020B0503020204020204" pitchFamily="34" charset="-122"/>
              <a:ea typeface="微软雅黑" panose="020B0503020204020204" pitchFamily="34" charset="-122"/>
            </a:endParaRPr>
          </a:p>
        </p:txBody>
      </p:sp>
      <p:sp>
        <p:nvSpPr>
          <p:cNvPr id="78" name="文本框 77"/>
          <p:cNvSpPr txBox="1"/>
          <p:nvPr/>
        </p:nvSpPr>
        <p:spPr>
          <a:xfrm>
            <a:off x="209548" y="1495089"/>
            <a:ext cx="9182099" cy="461665"/>
          </a:xfrm>
          <a:prstGeom prst="rect">
            <a:avLst/>
          </a:prstGeom>
          <a:noFill/>
        </p:spPr>
        <p:txBody>
          <a:bodyPr wrap="square" rtlCol="0">
            <a:spAutoFit/>
          </a:bodyPr>
          <a:lstStyle/>
          <a:p>
            <a:r>
              <a:rPr lang="en-US" altLang="zh-CN" sz="2400" b="1">
                <a:solidFill>
                  <a:srgbClr val="2D5661"/>
                </a:solidFill>
                <a:latin typeface="微软雅黑" panose="020B0503020204020204" pitchFamily="34" charset="-122"/>
                <a:ea typeface="微软雅黑" panose="020B0503020204020204" pitchFamily="34" charset="-122"/>
              </a:rPr>
              <a:t>2.2 </a:t>
            </a:r>
            <a:r>
              <a:rPr lang="zh-CN" altLang="en-US" sz="2400" b="1">
                <a:solidFill>
                  <a:srgbClr val="2D5661"/>
                </a:solidFill>
                <a:latin typeface="微软雅黑" panose="020B0503020204020204" pitchFamily="34" charset="-122"/>
                <a:ea typeface="微软雅黑" panose="020B0503020204020204" pitchFamily="34" charset="-122"/>
              </a:rPr>
              <a:t>优化国土空间总体格局</a:t>
            </a:r>
            <a:endParaRPr lang="zh-CN" altLang="en-US" sz="2400" b="1">
              <a:solidFill>
                <a:srgbClr val="2D5661"/>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0" y="0"/>
            <a:ext cx="9601200" cy="646330"/>
            <a:chOff x="0" y="0"/>
            <a:chExt cx="9601200" cy="487690"/>
          </a:xfrm>
        </p:grpSpPr>
        <p:sp>
          <p:nvSpPr>
            <p:cNvPr id="26" name="矩形 25"/>
            <p:cNvSpPr/>
            <p:nvPr/>
          </p:nvSpPr>
          <p:spPr>
            <a:xfrm>
              <a:off x="0" y="0"/>
              <a:ext cx="9601200" cy="487690"/>
            </a:xfrm>
            <a:prstGeom prst="rect">
              <a:avLst/>
            </a:prstGeom>
            <a:solidFill>
              <a:srgbClr val="2D5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文本框 26"/>
            <p:cNvSpPr txBox="1"/>
            <p:nvPr/>
          </p:nvSpPr>
          <p:spPr>
            <a:xfrm>
              <a:off x="209550" y="93394"/>
              <a:ext cx="9182100" cy="300900"/>
            </a:xfrm>
            <a:prstGeom prst="rect">
              <a:avLst/>
            </a:prstGeom>
            <a:noFill/>
          </p:spPr>
          <p:txBody>
            <a:bodyPr wrap="square" rtlCol="0" anchor="ctr">
              <a:spAutoFit/>
            </a:bodyPr>
            <a:lstStyle/>
            <a:p>
              <a:r>
                <a:rPr lang="zh-CN" altLang="en-US" sz="2000" b="1">
                  <a:solidFill>
                    <a:schemeClr val="bg1"/>
                  </a:solidFill>
                  <a:latin typeface="楷体" panose="02010609060101010101" pitchFamily="49" charset="-122"/>
                  <a:ea typeface="楷体" panose="02010609060101010101" pitchFamily="49" charset="-122"/>
                </a:rPr>
                <a:t>淮北市朔里镇国土空间总体规划</a:t>
              </a:r>
              <a:r>
                <a:rPr lang="zh-CN" altLang="en-US" b="1">
                  <a:solidFill>
                    <a:schemeClr val="bg1"/>
                  </a:solidFill>
                  <a:latin typeface="楷体" panose="02010609060101010101" pitchFamily="49" charset="-122"/>
                  <a:ea typeface="楷体" panose="02010609060101010101" pitchFamily="49" charset="-122"/>
                </a:rPr>
                <a:t>（</a:t>
              </a:r>
              <a:r>
                <a:rPr lang="en-US" altLang="zh-CN" b="1">
                  <a:solidFill>
                    <a:schemeClr val="bg1"/>
                  </a:solidFill>
                  <a:latin typeface="楷体" panose="02010609060101010101" pitchFamily="49" charset="-122"/>
                  <a:ea typeface="楷体" panose="02010609060101010101" pitchFamily="49" charset="-122"/>
                </a:rPr>
                <a:t>2021-2035</a:t>
              </a:r>
              <a:r>
                <a:rPr lang="zh-CN" altLang="en-US" b="1">
                  <a:solidFill>
                    <a:schemeClr val="bg1"/>
                  </a:solidFill>
                  <a:latin typeface="楷体" panose="02010609060101010101" pitchFamily="49" charset="-122"/>
                  <a:ea typeface="楷体" panose="02010609060101010101" pitchFamily="49" charset="-122"/>
                </a:rPr>
                <a:t>年）</a:t>
              </a:r>
              <a:r>
                <a:rPr lang="en-US" altLang="zh-CN" sz="2000" b="1">
                  <a:solidFill>
                    <a:schemeClr val="bg1"/>
                  </a:solidFill>
                  <a:latin typeface="楷体" panose="02010609060101010101" pitchFamily="49" charset="-122"/>
                  <a:ea typeface="楷体" panose="02010609060101010101" pitchFamily="49" charset="-122"/>
                </a:rPr>
                <a:t>—— </a:t>
              </a:r>
              <a:r>
                <a:rPr lang="zh-CN" altLang="en-US" sz="2000" b="1">
                  <a:solidFill>
                    <a:schemeClr val="bg1"/>
                  </a:solidFill>
                  <a:latin typeface="楷体" panose="02010609060101010101" pitchFamily="49" charset="-122"/>
                  <a:ea typeface="楷体" panose="02010609060101010101" pitchFamily="49" charset="-122"/>
                </a:rPr>
                <a:t>征求意见稿</a:t>
              </a:r>
              <a:endParaRPr lang="en-US" altLang="zh-CN" sz="2000" b="1">
                <a:solidFill>
                  <a:schemeClr val="bg1"/>
                </a:solidFill>
                <a:latin typeface="楷体" panose="02010609060101010101" pitchFamily="49" charset="-122"/>
                <a:ea typeface="楷体" panose="02010609060101010101" pitchFamily="49" charset="-122"/>
              </a:endParaRPr>
            </a:p>
          </p:txBody>
        </p:sp>
      </p:grpSp>
      <p:sp>
        <p:nvSpPr>
          <p:cNvPr id="135" name="文本框 134"/>
          <p:cNvSpPr txBox="1"/>
          <p:nvPr/>
        </p:nvSpPr>
        <p:spPr>
          <a:xfrm>
            <a:off x="186532" y="1956754"/>
            <a:ext cx="9205116" cy="2723823"/>
          </a:xfrm>
          <a:prstGeom prst="rect">
            <a:avLst/>
          </a:prstGeom>
          <a:noFill/>
        </p:spPr>
        <p:txBody>
          <a:bodyPr wrap="square">
            <a:spAutoFit/>
          </a:bodyPr>
          <a:lstStyle/>
          <a:p>
            <a:pPr algn="ctr">
              <a:lnSpc>
                <a:spcPct val="150000"/>
              </a:lnSpc>
            </a:pPr>
            <a:r>
              <a:rPr lang="zh-CN" altLang="en-US" sz="2400" b="1" dirty="0">
                <a:latin typeface="微软雅黑" panose="020B0503020204020204" pitchFamily="34" charset="-122"/>
                <a:ea typeface="微软雅黑" panose="020B0503020204020204" pitchFamily="34" charset="-122"/>
                <a:cs typeface="+mn-ea"/>
                <a:sym typeface="+mn-lt"/>
              </a:rPr>
              <a:t>规划构建</a:t>
            </a:r>
            <a:r>
              <a:rPr lang="zh-CN" altLang="en-US" sz="2400" b="1" dirty="0">
                <a:solidFill>
                  <a:srgbClr val="C00000"/>
                </a:solidFill>
                <a:latin typeface="微软雅黑" panose="020B0503020204020204" pitchFamily="34" charset="-122"/>
                <a:ea typeface="微软雅黑" panose="020B0503020204020204" pitchFamily="34" charset="-122"/>
                <a:cs typeface="+mn-ea"/>
                <a:sym typeface="+mn-lt"/>
              </a:rPr>
              <a:t>“四轴一廊，四心六区” </a:t>
            </a:r>
            <a:r>
              <a:rPr lang="zh-CN" altLang="en-US" sz="2400" b="1" dirty="0">
                <a:latin typeface="微软雅黑" panose="020B0503020204020204" pitchFamily="34" charset="-122"/>
                <a:ea typeface="微软雅黑" panose="020B0503020204020204" pitchFamily="34" charset="-122"/>
                <a:cs typeface="+mn-ea"/>
                <a:sym typeface="+mn-lt"/>
              </a:rPr>
              <a:t>的国土空间总体格局</a:t>
            </a:r>
            <a:endParaRPr lang="en-US" altLang="zh-CN" sz="2400" b="1" dirty="0">
              <a:latin typeface="微软雅黑" panose="020B0503020204020204" pitchFamily="34" charset="-122"/>
              <a:ea typeface="微软雅黑" panose="020B0503020204020204" pitchFamily="34" charset="-122"/>
              <a:cs typeface="+mn-ea"/>
              <a:sym typeface="+mn-lt"/>
            </a:endParaRPr>
          </a:p>
          <a:p>
            <a:pPr marL="342900" indent="-342900" algn="just">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cs typeface="+mn-ea"/>
                <a:sym typeface="+mn-lt"/>
              </a:rPr>
              <a:t>四轴：</a:t>
            </a:r>
            <a:r>
              <a:rPr lang="en-US" altLang="zh-CN" dirty="0">
                <a:latin typeface="微软雅黑" panose="020B0503020204020204" pitchFamily="34" charset="-122"/>
                <a:ea typeface="微软雅黑" panose="020B0503020204020204" pitchFamily="34" charset="-122"/>
                <a:cs typeface="+mn-ea"/>
                <a:sym typeface="+mn-lt"/>
              </a:rPr>
              <a:t>S238</a:t>
            </a:r>
            <a:r>
              <a:rPr lang="zh-CN" altLang="en-US" dirty="0">
                <a:latin typeface="微软雅黑" panose="020B0503020204020204" pitchFamily="34" charset="-122"/>
                <a:ea typeface="微软雅黑" panose="020B0503020204020204" pitchFamily="34" charset="-122"/>
                <a:cs typeface="+mn-ea"/>
                <a:sym typeface="+mn-lt"/>
              </a:rPr>
              <a:t>联通轴、开创路联通轴、东方朔大道（宿丁路）联通轴、北外环路联通轴；</a:t>
            </a:r>
            <a:endParaRPr lang="en-US" altLang="zh-CN" dirty="0">
              <a:latin typeface="微软雅黑" panose="020B0503020204020204" pitchFamily="34" charset="-122"/>
              <a:ea typeface="微软雅黑" panose="020B0503020204020204" pitchFamily="34" charset="-122"/>
              <a:cs typeface="+mn-ea"/>
              <a:sym typeface="+mn-lt"/>
            </a:endParaRPr>
          </a:p>
          <a:p>
            <a:pPr marL="342900" indent="-342900" algn="just">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cs typeface="+mn-ea"/>
                <a:sym typeface="+mn-lt"/>
              </a:rPr>
              <a:t>一廊：</a:t>
            </a:r>
            <a:r>
              <a:rPr lang="zh-CN" altLang="en-US" dirty="0">
                <a:latin typeface="微软雅黑" panose="020B0503020204020204" pitchFamily="34" charset="-122"/>
                <a:ea typeface="微软雅黑" panose="020B0503020204020204" pitchFamily="34" charset="-122"/>
                <a:cs typeface="+mn-ea"/>
                <a:sym typeface="+mn-lt"/>
              </a:rPr>
              <a:t>龙河生态廊道；</a:t>
            </a:r>
            <a:endParaRPr lang="en-US" altLang="zh-CN" b="1" dirty="0">
              <a:latin typeface="微软雅黑" panose="020B0503020204020204" pitchFamily="34" charset="-122"/>
              <a:ea typeface="微软雅黑" panose="020B0503020204020204" pitchFamily="34" charset="-122"/>
              <a:cs typeface="+mn-ea"/>
              <a:sym typeface="+mn-lt"/>
            </a:endParaRPr>
          </a:p>
          <a:p>
            <a:pPr marL="342900" indent="-342900" algn="just">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cs typeface="+mn-ea"/>
                <a:sym typeface="+mn-lt"/>
              </a:rPr>
              <a:t>四心：</a:t>
            </a:r>
            <a:r>
              <a:rPr lang="zh-CN" altLang="en-US" dirty="0">
                <a:latin typeface="微软雅黑" panose="020B0503020204020204" pitchFamily="34" charset="-122"/>
                <a:ea typeface="微软雅黑" panose="020B0503020204020204" pitchFamily="34" charset="-122"/>
                <a:cs typeface="+mn-ea"/>
                <a:sym typeface="+mn-lt"/>
              </a:rPr>
              <a:t>东部镇区、高铁新区、杜集开发区、朔西湖生态绿心；</a:t>
            </a:r>
            <a:endParaRPr lang="en-US" altLang="zh-CN" dirty="0">
              <a:latin typeface="微软雅黑" panose="020B0503020204020204" pitchFamily="34" charset="-122"/>
              <a:ea typeface="微软雅黑" panose="020B0503020204020204" pitchFamily="34" charset="-122"/>
              <a:cs typeface="+mn-ea"/>
              <a:sym typeface="+mn-lt"/>
            </a:endParaRPr>
          </a:p>
          <a:p>
            <a:pPr marL="342900" indent="-342900" algn="just">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cs typeface="+mn-ea"/>
                <a:sym typeface="+mn-lt"/>
              </a:rPr>
              <a:t>六区：</a:t>
            </a:r>
            <a:r>
              <a:rPr lang="zh-CN" altLang="en-US" dirty="0">
                <a:latin typeface="微软雅黑" panose="020B0503020204020204" pitchFamily="34" charset="-122"/>
                <a:ea typeface="微软雅黑" panose="020B0503020204020204" pitchFamily="34" charset="-122"/>
                <a:cs typeface="+mn-ea"/>
                <a:sym typeface="+mn-lt"/>
              </a:rPr>
              <a:t>城镇建设发展区、生态农业区、生态养殖区、产业发展区、产城融合发展区、特色景观区。</a:t>
            </a:r>
            <a:endParaRPr lang="en-US" altLang="zh-CN" dirty="0">
              <a:latin typeface="微软雅黑" panose="020B0503020204020204" pitchFamily="34" charset="-122"/>
              <a:ea typeface="微软雅黑" panose="020B0503020204020204" pitchFamily="34" charset="-122"/>
              <a:cs typeface="+mn-ea"/>
              <a:sym typeface="+mn-lt"/>
            </a:endParaRPr>
          </a:p>
        </p:txBody>
      </p:sp>
      <p:sp>
        <p:nvSpPr>
          <p:cNvPr id="8" name="矩形 7"/>
          <p:cNvSpPr/>
          <p:nvPr/>
        </p:nvSpPr>
        <p:spPr>
          <a:xfrm>
            <a:off x="300778" y="6919849"/>
            <a:ext cx="492443" cy="3426579"/>
          </a:xfrm>
          <a:prstGeom prst="rect">
            <a:avLst/>
          </a:prstGeom>
        </p:spPr>
        <p:txBody>
          <a:bodyPr vert="eaVert" wrap="none">
            <a:spAutoFit/>
          </a:bodyPr>
          <a:lstStyle/>
          <a:p>
            <a:r>
              <a:rPr lang="zh-CN" altLang="en-US" sz="2000" b="1">
                <a:latin typeface="微软雅黑" panose="020B0503020204020204" pitchFamily="34" charset="-122"/>
                <a:ea typeface="微软雅黑" panose="020B0503020204020204" pitchFamily="34" charset="-122"/>
              </a:rPr>
              <a:t>镇域国土空间总体格局规划图</a:t>
            </a:r>
            <a:endParaRPr lang="zh-CN" altLang="en-US" sz="2000" b="1">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DIAGRAM_VIRTUALLY_FRAME" val="{&quot;height&quot;:768.3461417322835,&quot;left&quot;:16.49984251968504,&quot;top&quot;:160.32062992125984,&quot;width&quot;:722.9999212598425}"/>
</p:tagLst>
</file>

<file path=ppt/tags/tag10.xml><?xml version="1.0" encoding="utf-8"?>
<p:tagLst xmlns:p="http://schemas.openxmlformats.org/presentationml/2006/main">
  <p:tag name="KSO_WM_DIAGRAM_VIRTUALLY_FRAME" val="{&quot;height&quot;:768.3461417322835,&quot;left&quot;:16.49984251968504,&quot;top&quot;:160.32062992125984,&quot;width&quot;:722.9999212598425}"/>
</p:tagLst>
</file>

<file path=ppt/tags/tag11.xml><?xml version="1.0" encoding="utf-8"?>
<p:tagLst xmlns:p="http://schemas.openxmlformats.org/presentationml/2006/main">
  <p:tag name="KSO_WM_UNIT_TABLE_BEAUTIFY" val="smartTable{ef1988c4-9fb9-49fb-82b0-38473a296cbf}"/>
</p:tagLst>
</file>

<file path=ppt/tags/tag12.xml><?xml version="1.0" encoding="utf-8"?>
<p:tagLst xmlns:p="http://schemas.openxmlformats.org/presentationml/2006/main">
  <p:tag name="KSO_WM_UNIT_TABLE_BEAUTIFY" val="smartTable{ef1988c4-9fb9-49fb-82b0-38473a296cbf}"/>
</p:tagLst>
</file>

<file path=ppt/tags/tag13.xml><?xml version="1.0" encoding="utf-8"?>
<p:tagLst xmlns:p="http://schemas.openxmlformats.org/presentationml/2006/main">
  <p:tag name="KSO_WM_UNIT_TABLE_BEAUTIFY" val="smartTable{ef1988c4-9fb9-49fb-82b0-38473a296cbf}"/>
</p:tagLst>
</file>

<file path=ppt/tags/tag14.xml><?xml version="1.0" encoding="utf-8"?>
<p:tagLst xmlns:p="http://schemas.openxmlformats.org/presentationml/2006/main">
  <p:tag name="KSO_WM_UNIT_TABLE_BEAUTIFY" val="smartTable{11d05625-980e-4814-9d4b-bc0124563bc2}"/>
  <p:tag name="TABLE_ENDDRAG_ORIGIN_RECT" val="460*216"/>
  <p:tag name="TABLE_ENDDRAG_RECT" val="40*251*460*216"/>
</p:tagLst>
</file>

<file path=ppt/tags/tag15.xml><?xml version="1.0" encoding="utf-8"?>
<p:tagLst xmlns:p="http://schemas.openxmlformats.org/presentationml/2006/main">
  <p:tag name="commondata" val="eyJoZGlkIjoiNDg2NGNiMTYyYmVmNDgzZGE0MGE2MzI0NjUyZTQ2MGYifQ=="/>
</p:tagLst>
</file>

<file path=ppt/tags/tag2.xml><?xml version="1.0" encoding="utf-8"?>
<p:tagLst xmlns:p="http://schemas.openxmlformats.org/presentationml/2006/main">
  <p:tag name="KSO_WM_DIAGRAM_VIRTUALLY_FRAME" val="{&quot;height&quot;:768.3461417322835,&quot;left&quot;:16.49984251968504,&quot;top&quot;:160.32062992125984,&quot;width&quot;:722.9999212598425}"/>
</p:tagLst>
</file>

<file path=ppt/tags/tag3.xml><?xml version="1.0" encoding="utf-8"?>
<p:tagLst xmlns:p="http://schemas.openxmlformats.org/presentationml/2006/main">
  <p:tag name="KSO_WM_DIAGRAM_VIRTUALLY_FRAME" val="{&quot;height&quot;:768.3461417322835,&quot;left&quot;:16.49984251968504,&quot;top&quot;:160.32062992125984,&quot;width&quot;:722.9999212598425}"/>
</p:tagLst>
</file>

<file path=ppt/tags/tag4.xml><?xml version="1.0" encoding="utf-8"?>
<p:tagLst xmlns:p="http://schemas.openxmlformats.org/presentationml/2006/main">
  <p:tag name="KSO_WM_DIAGRAM_VIRTUALLY_FRAME" val="{&quot;height&quot;:768.3461417322835,&quot;left&quot;:16.49984251968504,&quot;top&quot;:160.32062992125984,&quot;width&quot;:722.9999212598425}"/>
</p:tagLst>
</file>

<file path=ppt/tags/tag5.xml><?xml version="1.0" encoding="utf-8"?>
<p:tagLst xmlns:p="http://schemas.openxmlformats.org/presentationml/2006/main">
  <p:tag name="KSO_WM_DIAGRAM_VIRTUALLY_FRAME" val="{&quot;height&quot;:768.3461417322835,&quot;left&quot;:16.49984251968504,&quot;top&quot;:160.32062992125984,&quot;width&quot;:722.9999212598425}"/>
</p:tagLst>
</file>

<file path=ppt/tags/tag6.xml><?xml version="1.0" encoding="utf-8"?>
<p:tagLst xmlns:p="http://schemas.openxmlformats.org/presentationml/2006/main">
  <p:tag name="KSO_WM_DIAGRAM_VIRTUALLY_FRAME" val="{&quot;height&quot;:768.3461417322835,&quot;left&quot;:16.49984251968504,&quot;top&quot;:160.32062992125984,&quot;width&quot;:722.9999212598425}"/>
</p:tagLst>
</file>

<file path=ppt/tags/tag7.xml><?xml version="1.0" encoding="utf-8"?>
<p:tagLst xmlns:p="http://schemas.openxmlformats.org/presentationml/2006/main">
  <p:tag name="KSO_WM_DIAGRAM_VIRTUALLY_FRAME" val="{&quot;height&quot;:768.3461417322835,&quot;left&quot;:16.49984251968504,&quot;top&quot;:160.32062992125984,&quot;width&quot;:722.9999212598425}"/>
</p:tagLst>
</file>

<file path=ppt/tags/tag8.xml><?xml version="1.0" encoding="utf-8"?>
<p:tagLst xmlns:p="http://schemas.openxmlformats.org/presentationml/2006/main">
  <p:tag name="KSO_WM_DIAGRAM_VIRTUALLY_FRAME" val="{&quot;height&quot;:768.3461417322835,&quot;left&quot;:16.49984251968504,&quot;top&quot;:160.32062992125984,&quot;width&quot;:722.9999212598425}"/>
</p:tagLst>
</file>

<file path=ppt/tags/tag9.xml><?xml version="1.0" encoding="utf-8"?>
<p:tagLst xmlns:p="http://schemas.openxmlformats.org/presentationml/2006/main">
  <p:tag name="KSO_WM_DIAGRAM_VIRTUALLY_FRAME" val="{&quot;height&quot;:768.3461417322835,&quot;left&quot;:16.49984251968504,&quot;top&quot;:160.32062992125984,&quot;width&quot;:722.999921259842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6316</Words>
  <Application>WPS 演示</Application>
  <PresentationFormat>A3 纸张(297x420 毫米)</PresentationFormat>
  <Paragraphs>442</Paragraphs>
  <Slides>21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21</vt:i4>
      </vt:variant>
    </vt:vector>
  </HeadingPairs>
  <TitlesOfParts>
    <vt:vector size="30" baseType="lpstr">
      <vt:lpstr>Arial</vt:lpstr>
      <vt:lpstr>宋体</vt:lpstr>
      <vt:lpstr>Wingdings</vt:lpstr>
      <vt:lpstr>微软雅黑</vt:lpstr>
      <vt:lpstr>隶书</vt:lpstr>
      <vt:lpstr>楷体</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WIN10</dc:creator>
  <cp:lastModifiedBy>Administrator</cp:lastModifiedBy>
  <cp:revision>68</cp:revision>
  <dcterms:created xsi:type="dcterms:W3CDTF">2024-01-21T10:51:00Z</dcterms:created>
  <dcterms:modified xsi:type="dcterms:W3CDTF">2024-09-10T01:27:50Z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19BDAE81AC2048E9BE8FAB8BB22D3594_13</vt:lpwstr>
  </property>
  <property fmtid="{D5CDD505-2E9C-101B-9397-08002B2CF9AE}" pid="3" name="KSOProductBuildVer">
    <vt:lpwstr>2052-11.8.2.10229</vt:lpwstr>
  </property>
</Properties>
</file>